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436" r:id="rId2"/>
    <p:sldId id="406" r:id="rId3"/>
    <p:sldId id="442" r:id="rId4"/>
    <p:sldId id="443" r:id="rId5"/>
    <p:sldId id="444" r:id="rId6"/>
    <p:sldId id="445" r:id="rId7"/>
    <p:sldId id="446" r:id="rId8"/>
    <p:sldId id="447" r:id="rId9"/>
    <p:sldId id="448" r:id="rId10"/>
    <p:sldId id="449" r:id="rId11"/>
    <p:sldId id="450" r:id="rId12"/>
    <p:sldId id="451" r:id="rId13"/>
  </p:sldIdLst>
  <p:sldSz cx="12192000" cy="6858000"/>
  <p:notesSz cx="6858000" cy="9144000"/>
  <p:custShowLst>
    <p:custShow name="Intro 1" id="0">
      <p:sldLst/>
    </p:custShow>
    <p:custShow name="Body1" id="1">
      <p:sldLst/>
    </p:custShow>
    <p:custShow name="Body 2" id="2">
      <p:sldLst>
        <p:sld r:id="rId2"/>
      </p:sldLst>
    </p:custShow>
    <p:custShow name="Body 3" id="3">
      <p:sldLst>
        <p:sld r:id="rId2"/>
        <p:sld r:id="rId3"/>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s y Elba Pico" initials="LyEP" lastIdx="1" clrIdx="0">
    <p:extLst>
      <p:ext uri="{19B8F6BF-5375-455C-9EA6-DF929625EA0E}">
        <p15:presenceInfo xmlns:p15="http://schemas.microsoft.com/office/powerpoint/2012/main" userId="f15389ab9b06b3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custShow id="0"/>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03" autoAdjust="0"/>
    <p:restoredTop sz="94660"/>
  </p:normalViewPr>
  <p:slideViewPr>
    <p:cSldViewPr snapToGrid="0">
      <p:cViewPr varScale="1">
        <p:scale>
          <a:sx n="70" d="100"/>
          <a:sy n="70" d="100"/>
        </p:scale>
        <p:origin x="65" y="3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CE4203-95AB-4D39-B1AB-316894D4BA91}" type="datetimeFigureOut">
              <a:rPr lang="en-US" smtClean="0"/>
              <a:t>10/8/2019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AF9D7-5D44-42BF-A557-6FEC5B23CBA6}" type="slidenum">
              <a:rPr lang="en-US" smtClean="0"/>
              <a:t>‹#›</a:t>
            </a:fld>
            <a:endParaRPr lang="en-US"/>
          </a:p>
        </p:txBody>
      </p:sp>
    </p:spTree>
    <p:extLst>
      <p:ext uri="{BB962C8B-B14F-4D97-AF65-F5344CB8AC3E}">
        <p14:creationId xmlns:p14="http://schemas.microsoft.com/office/powerpoint/2010/main" val="2608111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63C3C097-1E97-4A8A-A402-23FA805F86A9}" type="slidenum">
              <a:rPr lang="es-ES"/>
              <a:pPr/>
              <a:t>2</a:t>
            </a:fld>
            <a:endParaRPr lang="es-ES"/>
          </a:p>
        </p:txBody>
      </p:sp>
      <p:sp>
        <p:nvSpPr>
          <p:cNvPr id="453634" name="Rectangle 2"/>
          <p:cNvSpPr>
            <a:spLocks noGrp="1" noRot="1" noChangeAspect="1" noChangeArrowheads="1" noTextEdit="1"/>
          </p:cNvSpPr>
          <p:nvPr>
            <p:ph type="sldImg"/>
          </p:nvPr>
        </p:nvSpPr>
        <p:spPr>
          <a:xfrm>
            <a:off x="458788" y="719138"/>
            <a:ext cx="6400800" cy="3600450"/>
          </a:xfrm>
          <a:ln/>
        </p:spPr>
      </p:sp>
      <p:sp>
        <p:nvSpPr>
          <p:cNvPr id="453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89286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63C3C097-1E97-4A8A-A402-23FA805F86A9}" type="slidenum">
              <a:rPr lang="es-ES"/>
              <a:pPr/>
              <a:t>11</a:t>
            </a:fld>
            <a:endParaRPr lang="es-ES"/>
          </a:p>
        </p:txBody>
      </p:sp>
      <p:sp>
        <p:nvSpPr>
          <p:cNvPr id="453634" name="Rectangle 2"/>
          <p:cNvSpPr>
            <a:spLocks noGrp="1" noRot="1" noChangeAspect="1" noChangeArrowheads="1" noTextEdit="1"/>
          </p:cNvSpPr>
          <p:nvPr>
            <p:ph type="sldImg"/>
          </p:nvPr>
        </p:nvSpPr>
        <p:spPr>
          <a:xfrm>
            <a:off x="458788" y="719138"/>
            <a:ext cx="6400800" cy="3600450"/>
          </a:xfrm>
          <a:ln/>
        </p:spPr>
      </p:sp>
      <p:sp>
        <p:nvSpPr>
          <p:cNvPr id="453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9455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63C3C097-1E97-4A8A-A402-23FA805F86A9}" type="slidenum">
              <a:rPr lang="es-ES"/>
              <a:pPr/>
              <a:t>12</a:t>
            </a:fld>
            <a:endParaRPr lang="es-ES"/>
          </a:p>
        </p:txBody>
      </p:sp>
      <p:sp>
        <p:nvSpPr>
          <p:cNvPr id="453634" name="Rectangle 2"/>
          <p:cNvSpPr>
            <a:spLocks noGrp="1" noRot="1" noChangeAspect="1" noChangeArrowheads="1" noTextEdit="1"/>
          </p:cNvSpPr>
          <p:nvPr>
            <p:ph type="sldImg"/>
          </p:nvPr>
        </p:nvSpPr>
        <p:spPr>
          <a:xfrm>
            <a:off x="458788" y="719138"/>
            <a:ext cx="6400800" cy="3600450"/>
          </a:xfrm>
          <a:ln/>
        </p:spPr>
      </p:sp>
      <p:sp>
        <p:nvSpPr>
          <p:cNvPr id="453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89696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63C3C097-1E97-4A8A-A402-23FA805F86A9}" type="slidenum">
              <a:rPr lang="es-ES"/>
              <a:pPr/>
              <a:t>3</a:t>
            </a:fld>
            <a:endParaRPr lang="es-ES"/>
          </a:p>
        </p:txBody>
      </p:sp>
      <p:sp>
        <p:nvSpPr>
          <p:cNvPr id="453634" name="Rectangle 2"/>
          <p:cNvSpPr>
            <a:spLocks noGrp="1" noRot="1" noChangeAspect="1" noChangeArrowheads="1" noTextEdit="1"/>
          </p:cNvSpPr>
          <p:nvPr>
            <p:ph type="sldImg"/>
          </p:nvPr>
        </p:nvSpPr>
        <p:spPr>
          <a:xfrm>
            <a:off x="458788" y="719138"/>
            <a:ext cx="6400800" cy="3600450"/>
          </a:xfrm>
          <a:ln/>
        </p:spPr>
      </p:sp>
      <p:sp>
        <p:nvSpPr>
          <p:cNvPr id="453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53873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63C3C097-1E97-4A8A-A402-23FA805F86A9}" type="slidenum">
              <a:rPr lang="es-ES"/>
              <a:pPr/>
              <a:t>4</a:t>
            </a:fld>
            <a:endParaRPr lang="es-ES"/>
          </a:p>
        </p:txBody>
      </p:sp>
      <p:sp>
        <p:nvSpPr>
          <p:cNvPr id="453634" name="Rectangle 2"/>
          <p:cNvSpPr>
            <a:spLocks noGrp="1" noRot="1" noChangeAspect="1" noChangeArrowheads="1" noTextEdit="1"/>
          </p:cNvSpPr>
          <p:nvPr>
            <p:ph type="sldImg"/>
          </p:nvPr>
        </p:nvSpPr>
        <p:spPr>
          <a:xfrm>
            <a:off x="458788" y="719138"/>
            <a:ext cx="6400800" cy="3600450"/>
          </a:xfrm>
          <a:ln/>
        </p:spPr>
      </p:sp>
      <p:sp>
        <p:nvSpPr>
          <p:cNvPr id="453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89764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63C3C097-1E97-4A8A-A402-23FA805F86A9}" type="slidenum">
              <a:rPr lang="es-ES"/>
              <a:pPr/>
              <a:t>5</a:t>
            </a:fld>
            <a:endParaRPr lang="es-ES"/>
          </a:p>
        </p:txBody>
      </p:sp>
      <p:sp>
        <p:nvSpPr>
          <p:cNvPr id="453634" name="Rectangle 2"/>
          <p:cNvSpPr>
            <a:spLocks noGrp="1" noRot="1" noChangeAspect="1" noChangeArrowheads="1" noTextEdit="1"/>
          </p:cNvSpPr>
          <p:nvPr>
            <p:ph type="sldImg"/>
          </p:nvPr>
        </p:nvSpPr>
        <p:spPr>
          <a:xfrm>
            <a:off x="458788" y="719138"/>
            <a:ext cx="6400800" cy="3600450"/>
          </a:xfrm>
          <a:ln/>
        </p:spPr>
      </p:sp>
      <p:sp>
        <p:nvSpPr>
          <p:cNvPr id="453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90546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63C3C097-1E97-4A8A-A402-23FA805F86A9}" type="slidenum">
              <a:rPr lang="es-ES"/>
              <a:pPr/>
              <a:t>6</a:t>
            </a:fld>
            <a:endParaRPr lang="es-ES"/>
          </a:p>
        </p:txBody>
      </p:sp>
      <p:sp>
        <p:nvSpPr>
          <p:cNvPr id="453634" name="Rectangle 2"/>
          <p:cNvSpPr>
            <a:spLocks noGrp="1" noRot="1" noChangeAspect="1" noChangeArrowheads="1" noTextEdit="1"/>
          </p:cNvSpPr>
          <p:nvPr>
            <p:ph type="sldImg"/>
          </p:nvPr>
        </p:nvSpPr>
        <p:spPr>
          <a:xfrm>
            <a:off x="458788" y="719138"/>
            <a:ext cx="6400800" cy="3600450"/>
          </a:xfrm>
          <a:ln/>
        </p:spPr>
      </p:sp>
      <p:sp>
        <p:nvSpPr>
          <p:cNvPr id="453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60965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63C3C097-1E97-4A8A-A402-23FA805F86A9}" type="slidenum">
              <a:rPr lang="es-ES"/>
              <a:pPr/>
              <a:t>7</a:t>
            </a:fld>
            <a:endParaRPr lang="es-ES"/>
          </a:p>
        </p:txBody>
      </p:sp>
      <p:sp>
        <p:nvSpPr>
          <p:cNvPr id="453634" name="Rectangle 2"/>
          <p:cNvSpPr>
            <a:spLocks noGrp="1" noRot="1" noChangeAspect="1" noChangeArrowheads="1" noTextEdit="1"/>
          </p:cNvSpPr>
          <p:nvPr>
            <p:ph type="sldImg"/>
          </p:nvPr>
        </p:nvSpPr>
        <p:spPr>
          <a:xfrm>
            <a:off x="458788" y="719138"/>
            <a:ext cx="6400800" cy="3600450"/>
          </a:xfrm>
          <a:ln/>
        </p:spPr>
      </p:sp>
      <p:sp>
        <p:nvSpPr>
          <p:cNvPr id="453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72425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63C3C097-1E97-4A8A-A402-23FA805F86A9}" type="slidenum">
              <a:rPr lang="es-ES"/>
              <a:pPr/>
              <a:t>8</a:t>
            </a:fld>
            <a:endParaRPr lang="es-ES"/>
          </a:p>
        </p:txBody>
      </p:sp>
      <p:sp>
        <p:nvSpPr>
          <p:cNvPr id="453634" name="Rectangle 2"/>
          <p:cNvSpPr>
            <a:spLocks noGrp="1" noRot="1" noChangeAspect="1" noChangeArrowheads="1" noTextEdit="1"/>
          </p:cNvSpPr>
          <p:nvPr>
            <p:ph type="sldImg"/>
          </p:nvPr>
        </p:nvSpPr>
        <p:spPr>
          <a:xfrm>
            <a:off x="458788" y="719138"/>
            <a:ext cx="6400800" cy="3600450"/>
          </a:xfrm>
          <a:ln/>
        </p:spPr>
      </p:sp>
      <p:sp>
        <p:nvSpPr>
          <p:cNvPr id="453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9262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63C3C097-1E97-4A8A-A402-23FA805F86A9}" type="slidenum">
              <a:rPr lang="es-ES"/>
              <a:pPr/>
              <a:t>9</a:t>
            </a:fld>
            <a:endParaRPr lang="es-ES"/>
          </a:p>
        </p:txBody>
      </p:sp>
      <p:sp>
        <p:nvSpPr>
          <p:cNvPr id="453634" name="Rectangle 2"/>
          <p:cNvSpPr>
            <a:spLocks noGrp="1" noRot="1" noChangeAspect="1" noChangeArrowheads="1" noTextEdit="1"/>
          </p:cNvSpPr>
          <p:nvPr>
            <p:ph type="sldImg"/>
          </p:nvPr>
        </p:nvSpPr>
        <p:spPr>
          <a:xfrm>
            <a:off x="458788" y="719138"/>
            <a:ext cx="6400800" cy="3600450"/>
          </a:xfrm>
          <a:ln/>
        </p:spPr>
      </p:sp>
      <p:sp>
        <p:nvSpPr>
          <p:cNvPr id="453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70400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La espiritualidad de la corresponsabilidad                                                                                        P. Ángel L. Ciappi</a:t>
            </a:r>
          </a:p>
        </p:txBody>
      </p:sp>
      <p:sp>
        <p:nvSpPr>
          <p:cNvPr id="5" name="Rectangle 3"/>
          <p:cNvSpPr>
            <a:spLocks noGrp="1" noChangeArrowheads="1"/>
          </p:cNvSpPr>
          <p:nvPr>
            <p:ph type="dt" idx="1"/>
          </p:nvPr>
        </p:nvSpPr>
        <p:spPr>
          <a:ln/>
        </p:spPr>
        <p:txBody>
          <a:bodyPr/>
          <a:lstStyle/>
          <a:p>
            <a:r>
              <a:rPr lang="es-ES"/>
              <a:t>septiembre de 2009</a:t>
            </a:r>
          </a:p>
        </p:txBody>
      </p:sp>
      <p:sp>
        <p:nvSpPr>
          <p:cNvPr id="6" name="Rectangle 6"/>
          <p:cNvSpPr>
            <a:spLocks noGrp="1" noChangeArrowheads="1"/>
          </p:cNvSpPr>
          <p:nvPr>
            <p:ph type="ftr" sz="quarter" idx="4"/>
          </p:nvPr>
        </p:nvSpPr>
        <p:spPr>
          <a:ln/>
        </p:spPr>
        <p:txBody>
          <a:bodyPr/>
          <a:lstStyle/>
          <a:p>
            <a:r>
              <a:rPr lang="es-ES"/>
              <a:t>Oficina de Corresponsabilidad                                                              Vicaría de Desarrollo</a:t>
            </a:r>
          </a:p>
        </p:txBody>
      </p:sp>
      <p:sp>
        <p:nvSpPr>
          <p:cNvPr id="7" name="Rectangle 7"/>
          <p:cNvSpPr>
            <a:spLocks noGrp="1" noChangeArrowheads="1"/>
          </p:cNvSpPr>
          <p:nvPr>
            <p:ph type="sldNum" sz="quarter" idx="5"/>
          </p:nvPr>
        </p:nvSpPr>
        <p:spPr>
          <a:ln/>
        </p:spPr>
        <p:txBody>
          <a:bodyPr/>
          <a:lstStyle/>
          <a:p>
            <a:fld id="{63C3C097-1E97-4A8A-A402-23FA805F86A9}" type="slidenum">
              <a:rPr lang="es-ES"/>
              <a:pPr/>
              <a:t>10</a:t>
            </a:fld>
            <a:endParaRPr lang="es-ES"/>
          </a:p>
        </p:txBody>
      </p:sp>
      <p:sp>
        <p:nvSpPr>
          <p:cNvPr id="453634" name="Rectangle 2"/>
          <p:cNvSpPr>
            <a:spLocks noGrp="1" noRot="1" noChangeAspect="1" noChangeArrowheads="1" noTextEdit="1"/>
          </p:cNvSpPr>
          <p:nvPr>
            <p:ph type="sldImg"/>
          </p:nvPr>
        </p:nvSpPr>
        <p:spPr>
          <a:xfrm>
            <a:off x="458788" y="719138"/>
            <a:ext cx="6400800" cy="3600450"/>
          </a:xfrm>
          <a:ln/>
        </p:spPr>
      </p:sp>
      <p:sp>
        <p:nvSpPr>
          <p:cNvPr id="453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2880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20000"/>
            <a:lum/>
          </a:blip>
          <a:srcRect/>
          <a:stretch>
            <a:fillRect l="41000" t="-8000" r="-4000" b="-10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10/8/2019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arcopr.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9309C6-7E95-464B-813D-DB0069ACE7A7}"/>
              </a:ext>
            </a:extLst>
          </p:cNvPr>
          <p:cNvPicPr>
            <a:picLocks noChangeAspect="1"/>
          </p:cNvPicPr>
          <p:nvPr/>
        </p:nvPicPr>
        <p:blipFill rotWithShape="1">
          <a:blip r:embed="rId2"/>
          <a:srcRect l="13757" r="13757"/>
          <a:stretch/>
        </p:blipFill>
        <p:spPr>
          <a:xfrm>
            <a:off x="5847127" y="1191082"/>
            <a:ext cx="4232543" cy="3737645"/>
          </a:xfrm>
          <a:prstGeom prst="ellipse">
            <a:avLst/>
          </a:prstGeom>
          <a:effectLst>
            <a:reflection blurRad="6350" stA="50000" endA="295" endPos="92000" dist="101600" dir="5400000" sy="-100000" algn="bl" rotWithShape="0"/>
          </a:effectLst>
          <a:scene3d>
            <a:camera prst="perspectiveHeroicExtremeLeftFacing" fov="5700000">
              <a:rot lat="2400000" lon="1200000" rev="21425485"/>
            </a:camera>
            <a:lightRig rig="threePt" dir="t"/>
          </a:scene3d>
        </p:spPr>
      </p:pic>
      <p:sp>
        <p:nvSpPr>
          <p:cNvPr id="6" name="Text Box 2">
            <a:extLst>
              <a:ext uri="{FF2B5EF4-FFF2-40B4-BE49-F238E27FC236}">
                <a16:creationId xmlns:a16="http://schemas.microsoft.com/office/drawing/2014/main" id="{50BBCD53-0E6C-4A2B-B493-BCDDE30569AC}"/>
              </a:ext>
            </a:extLst>
          </p:cNvPr>
          <p:cNvSpPr txBox="1">
            <a:spLocks noChangeArrowheads="1"/>
          </p:cNvSpPr>
          <p:nvPr/>
        </p:nvSpPr>
        <p:spPr bwMode="auto">
          <a:xfrm>
            <a:off x="1050530" y="601762"/>
            <a:ext cx="5602288" cy="15192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00"/>
              </a:spcAft>
              <a:buClrTx/>
              <a:buSzTx/>
              <a:buFontTx/>
              <a:buNone/>
              <a:tabLst/>
            </a:pPr>
            <a:r>
              <a:rPr kumimoji="0" lang="es-PR" altLang="en-US" sz="11000" b="1" i="0" u="none" strike="noStrike" cap="none" normalizeH="0" baseline="0" dirty="0">
                <a:ln>
                  <a:noFill/>
                </a:ln>
                <a:solidFill>
                  <a:srgbClr val="806000"/>
                </a:solidFill>
                <a:effectLst/>
                <a:latin typeface="Bradley Hand ITC" panose="03070402050302030203" pitchFamily="66" charset="0"/>
              </a:rPr>
              <a:t>Porque...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3">
            <a:extLst>
              <a:ext uri="{FF2B5EF4-FFF2-40B4-BE49-F238E27FC236}">
                <a16:creationId xmlns:a16="http://schemas.microsoft.com/office/drawing/2014/main" id="{6ACF89BA-F520-4460-AEAE-046D2DCBD2D0}"/>
              </a:ext>
            </a:extLst>
          </p:cNvPr>
          <p:cNvSpPr txBox="1">
            <a:spLocks noChangeArrowheads="1"/>
          </p:cNvSpPr>
          <p:nvPr/>
        </p:nvSpPr>
        <p:spPr bwMode="auto">
          <a:xfrm>
            <a:off x="975656" y="4491790"/>
            <a:ext cx="7235190" cy="3744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00000"/>
                </a:solidFill>
                <a:latin typeface="Berlin Sans FB" panose="020E0602020502020306" pitchFamily="34" charset="0"/>
              </a:rPr>
              <a:t>2ndo</a:t>
            </a:r>
            <a:r>
              <a:rPr kumimoji="0" lang="en-US" altLang="en-US" sz="2000" b="0" i="0" u="none" strike="noStrike" cap="none" normalizeH="0" baseline="0" dirty="0">
                <a:ln>
                  <a:noFill/>
                </a:ln>
                <a:solidFill>
                  <a:srgbClr val="000000"/>
                </a:solidFill>
                <a:effectLst/>
                <a:latin typeface="Berlin Sans FB" panose="020E0602020502020306" pitchFamily="34" charset="0"/>
              </a:rPr>
              <a:t> Encuentro Arquidiocesano</a:t>
            </a:r>
            <a:r>
              <a:rPr lang="en-US" altLang="en-US" sz="2000" dirty="0">
                <a:solidFill>
                  <a:srgbClr val="000000"/>
                </a:solidFill>
                <a:latin typeface="Berlin Sans FB" panose="020E0602020502020306" pitchFamily="34" charset="0"/>
              </a:rPr>
              <a:t> </a:t>
            </a:r>
            <a:r>
              <a:rPr kumimoji="0" lang="en-US" altLang="en-US" sz="2000" b="0" i="0" u="none" strike="noStrike" cap="none" normalizeH="0" baseline="0" dirty="0">
                <a:ln>
                  <a:noFill/>
                </a:ln>
                <a:solidFill>
                  <a:srgbClr val="000000"/>
                </a:solidFill>
                <a:effectLst/>
                <a:latin typeface="Berlin Sans FB" panose="020E0602020502020306" pitchFamily="34" charset="0"/>
              </a:rPr>
              <a:t>de Corresponsabilidad</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1028" name="Picture 4" descr="Comit&amp;eacute; Arquidiocesano de Corresponsabilidad (CARCOpr)">
            <a:hlinkClick r:id="" action="ppaction://noaction"/>
            <a:extLst>
              <a:ext uri="{FF2B5EF4-FFF2-40B4-BE49-F238E27FC236}">
                <a16:creationId xmlns:a16="http://schemas.microsoft.com/office/drawing/2014/main" id="{D97D7FEB-4F35-4135-B186-247A2B3FCB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685" y="5573752"/>
            <a:ext cx="21050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1029" name="AutoShape 5">
            <a:extLst>
              <a:ext uri="{FF2B5EF4-FFF2-40B4-BE49-F238E27FC236}">
                <a16:creationId xmlns:a16="http://schemas.microsoft.com/office/drawing/2014/main" id="{37482F0F-6D57-418D-99A6-E9AF816E65EA}"/>
              </a:ext>
            </a:extLst>
          </p:cNvPr>
          <p:cNvCxnSpPr>
            <a:cxnSpLocks noChangeShapeType="1"/>
          </p:cNvCxnSpPr>
          <p:nvPr/>
        </p:nvCxnSpPr>
        <p:spPr bwMode="auto">
          <a:xfrm flipH="1">
            <a:off x="3851674" y="6148339"/>
            <a:ext cx="1684261" cy="0"/>
          </a:xfrm>
          <a:prstGeom prst="straightConnector1">
            <a:avLst/>
          </a:prstGeom>
          <a:noFill/>
          <a:ln w="12700">
            <a:solidFill>
              <a:srgbClr val="5B9B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pic>
        <p:nvPicPr>
          <p:cNvPr id="1030" name="Picture 6" descr="escudo-arq">
            <a:extLst>
              <a:ext uri="{FF2B5EF4-FFF2-40B4-BE49-F238E27FC236}">
                <a16:creationId xmlns:a16="http://schemas.microsoft.com/office/drawing/2014/main" id="{24756BD8-FFC8-49E4-B134-7640008407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7735" y="5573752"/>
            <a:ext cx="74295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1" name="Text Box 8">
            <a:extLst>
              <a:ext uri="{FF2B5EF4-FFF2-40B4-BE49-F238E27FC236}">
                <a16:creationId xmlns:a16="http://schemas.microsoft.com/office/drawing/2014/main" id="{E1B2D02B-38E1-4730-AC97-D9C98A02576E}"/>
              </a:ext>
            </a:extLst>
          </p:cNvPr>
          <p:cNvSpPr txBox="1">
            <a:spLocks noChangeArrowheads="1"/>
          </p:cNvSpPr>
          <p:nvPr/>
        </p:nvSpPr>
        <p:spPr bwMode="auto">
          <a:xfrm>
            <a:off x="3670892" y="6107597"/>
            <a:ext cx="999460" cy="6191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err="1">
                <a:ln>
                  <a:noFill/>
                </a:ln>
                <a:solidFill>
                  <a:srgbClr val="000000"/>
                </a:solidFill>
                <a:effectLst/>
                <a:latin typeface="Calibri" panose="020F0502020204030204" pitchFamily="34" charset="0"/>
              </a:rPr>
              <a:t>Arquidiócesis</a:t>
            </a:r>
            <a:r>
              <a:rPr kumimoji="0" lang="en-US" altLang="en-US" sz="900" b="1" i="0" u="none" strike="noStrike" cap="none" normalizeH="0" baseline="0" dirty="0">
                <a:ln>
                  <a:noFill/>
                </a:ln>
                <a:solidFill>
                  <a:srgbClr val="000000"/>
                </a:solidFill>
                <a:effectLst/>
                <a:latin typeface="Calibri" panose="020F050202020403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Calibri" panose="020F0502020204030204" pitchFamily="34" charset="0"/>
              </a:rPr>
              <a:t>de San Juan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9">
            <a:extLst>
              <a:ext uri="{FF2B5EF4-FFF2-40B4-BE49-F238E27FC236}">
                <a16:creationId xmlns:a16="http://schemas.microsoft.com/office/drawing/2014/main" id="{8FD9F6D6-CD63-45F2-B2CD-5ED12E195EB2}"/>
              </a:ext>
            </a:extLst>
          </p:cNvPr>
          <p:cNvSpPr txBox="1">
            <a:spLocks noChangeArrowheads="1"/>
          </p:cNvSpPr>
          <p:nvPr/>
        </p:nvSpPr>
        <p:spPr bwMode="auto">
          <a:xfrm>
            <a:off x="805343" y="4822452"/>
            <a:ext cx="5712903" cy="6324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lang="es-PR" altLang="en-US" sz="1600" dirty="0">
                <a:solidFill>
                  <a:srgbClr val="000000"/>
                </a:solidFill>
                <a:latin typeface="Calibri" panose="020F0502020204030204" pitchFamily="34" charset="0"/>
              </a:rPr>
              <a:t>12 de octubre de 2019</a:t>
            </a:r>
            <a:r>
              <a:rPr kumimoji="0" lang="es-PR" altLang="en-US" sz="1600" i="0" u="none" strike="noStrike" cap="none" normalizeH="0" baseline="0" dirty="0">
                <a:ln>
                  <a:noFill/>
                </a:ln>
                <a:solidFill>
                  <a:srgbClr val="000000"/>
                </a:solidFill>
                <a:effectLst/>
                <a:latin typeface="Calibri" panose="020F0502020204030204" pitchFamily="34" charset="0"/>
              </a:rPr>
              <a:t> / Parroquia San Jos</a:t>
            </a:r>
            <a:r>
              <a:rPr kumimoji="0" lang="en-US" altLang="en-US" sz="1600" i="0" u="none" strike="noStrike" cap="none" normalizeH="0" baseline="0" dirty="0">
                <a:ln>
                  <a:noFill/>
                </a:ln>
                <a:solidFill>
                  <a:srgbClr val="000000"/>
                </a:solidFill>
                <a:effectLst/>
                <a:latin typeface="Calibri" panose="020F0502020204030204" pitchFamily="34" charset="0"/>
              </a:rPr>
              <a:t>é</a:t>
            </a:r>
            <a:br>
              <a:rPr kumimoji="0" lang="es-PR" altLang="en-US" sz="2000" i="0" u="none" strike="noStrike" cap="none" normalizeH="0" baseline="0" dirty="0">
                <a:ln>
                  <a:noFill/>
                </a:ln>
                <a:solidFill>
                  <a:srgbClr val="000000"/>
                </a:solidFill>
                <a:effectLst/>
                <a:latin typeface="Calibri" panose="020F0502020204030204" pitchFamily="34" charset="0"/>
              </a:rPr>
            </a:br>
            <a:r>
              <a:rPr kumimoji="0" lang="es-PR" altLang="en-US" sz="1400" i="0" u="none" strike="noStrike" cap="none" normalizeH="0" baseline="0" dirty="0">
                <a:ln>
                  <a:noFill/>
                </a:ln>
                <a:solidFill>
                  <a:srgbClr val="000000"/>
                </a:solidFill>
                <a:effectLst/>
                <a:latin typeface="Arial" panose="020B0604020202020204" pitchFamily="34" charset="0"/>
                <a:cs typeface="Arial" panose="020B0604020202020204" pitchFamily="34" charset="0"/>
              </a:rPr>
              <a:t>PR-2, Villa Caparra, Guaynabo, PR</a:t>
            </a:r>
            <a:r>
              <a:rPr kumimoji="0" lang="es-PR" altLang="en-US" sz="1400" i="0" u="none" strike="noStrike" cap="none" normalizeH="0" baseline="0" dirty="0">
                <a:ln>
                  <a:noFill/>
                </a:ln>
                <a:solidFill>
                  <a:srgbClr val="222222"/>
                </a:solidFill>
                <a:effectLst/>
                <a:latin typeface="Arial" panose="020B0604020202020204" pitchFamily="34" charset="0"/>
                <a:cs typeface="Arial" panose="020B0604020202020204" pitchFamily="34" charset="0"/>
              </a:rPr>
              <a:t> 00966</a:t>
            </a:r>
            <a:r>
              <a:rPr kumimoji="0" lang="es-PR" altLang="en-US" sz="2000" i="0" u="none" strike="noStrike" cap="none" normalizeH="0" baseline="0" dirty="0">
                <a:ln>
                  <a:noFill/>
                </a:ln>
                <a:solidFill>
                  <a:srgbClr val="000000"/>
                </a:solidFill>
                <a:effectLst/>
                <a:latin typeface="Calibri" panose="020F0502020204030204" pitchFamily="34" charset="0"/>
              </a:rPr>
              <a:t> </a:t>
            </a:r>
            <a:endParaRPr kumimoji="0" lang="en-US" altLang="en-US" sz="200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965C1A38-24EB-497F-A796-DF8A90819D86}"/>
              </a:ext>
            </a:extLst>
          </p:cNvPr>
          <p:cNvSpPr txBox="1"/>
          <p:nvPr/>
        </p:nvSpPr>
        <p:spPr>
          <a:xfrm>
            <a:off x="975656" y="2141730"/>
            <a:ext cx="7607137" cy="2308324"/>
          </a:xfrm>
          <a:prstGeom prst="rect">
            <a:avLst/>
          </a:prstGeom>
          <a:noFill/>
        </p:spPr>
        <p:txBody>
          <a:bodyPr wrap="square" rtlCol="0">
            <a:spAutoFit/>
          </a:bodyPr>
          <a:lstStyle/>
          <a:p>
            <a:r>
              <a:rPr lang="es-PR" altLang="en-US" sz="4800" b="1" dirty="0">
                <a:solidFill>
                  <a:schemeClr val="accent3">
                    <a:lumMod val="75000"/>
                  </a:schemeClr>
                </a:solidFill>
                <a:latin typeface="Trebuchet MS" panose="020B0603020202020204" pitchFamily="34" charset="0"/>
                <a:cs typeface="Calibri" panose="020F0502020204030204" pitchFamily="34" charset="0"/>
              </a:rPr>
              <a:t>¡Manos a la obra!</a:t>
            </a:r>
          </a:p>
          <a:p>
            <a:r>
              <a:rPr lang="es-PR" sz="3200" b="1" i="1" dirty="0">
                <a:latin typeface="Lucida Sans" panose="020B0602030504020204" pitchFamily="34" charset="0"/>
                <a:cs typeface="Calibri" panose="020F0502020204030204" pitchFamily="34" charset="0"/>
              </a:rPr>
              <a:t>Cómo implementar la corresponsabilidad en la parroquia y CARCO como recurso…</a:t>
            </a:r>
          </a:p>
        </p:txBody>
      </p:sp>
      <p:sp>
        <p:nvSpPr>
          <p:cNvPr id="13" name="Rectangle 12">
            <a:extLst>
              <a:ext uri="{FF2B5EF4-FFF2-40B4-BE49-F238E27FC236}">
                <a16:creationId xmlns:a16="http://schemas.microsoft.com/office/drawing/2014/main" id="{938ED868-20AE-42A3-B80A-73C99CAD25D6}"/>
              </a:ext>
            </a:extLst>
          </p:cNvPr>
          <p:cNvSpPr/>
          <p:nvPr/>
        </p:nvSpPr>
        <p:spPr>
          <a:xfrm>
            <a:off x="976312" y="5618095"/>
            <a:ext cx="3625851" cy="584775"/>
          </a:xfrm>
          <a:prstGeom prst="rect">
            <a:avLst/>
          </a:prstGeom>
        </p:spPr>
        <p:txBody>
          <a:bodyPr wrap="square">
            <a:spAutoFit/>
          </a:bodyPr>
          <a:lstStyle/>
          <a:p>
            <a:pPr>
              <a:tabLst>
                <a:tab pos="1882775" algn="l"/>
              </a:tabLst>
            </a:pPr>
            <a:r>
              <a:rPr lang="es-PR" sz="3200" b="1" i="1" dirty="0">
                <a:latin typeface="Lucida Sans" panose="020B0602030504020204" pitchFamily="34" charset="0"/>
              </a:rPr>
              <a:t>Hiram Díaz</a:t>
            </a:r>
          </a:p>
        </p:txBody>
      </p:sp>
    </p:spTree>
    <p:extLst>
      <p:ext uri="{BB962C8B-B14F-4D97-AF65-F5344CB8AC3E}">
        <p14:creationId xmlns:p14="http://schemas.microsoft.com/office/powerpoint/2010/main" val="40863796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1234527" y="289172"/>
            <a:ext cx="8183011" cy="1070706"/>
          </a:xfrm>
        </p:spPr>
        <p:txBody>
          <a:bodyPr>
            <a:normAutofit fontScale="90000"/>
          </a:bodyPr>
          <a:lstStyle/>
          <a:p>
            <a:r>
              <a:rPr lang="es-PR" sz="4000" b="1" dirty="0"/>
              <a:t>Implementando la Corresponsabilidad en la Parroquia…</a:t>
            </a:r>
          </a:p>
        </p:txBody>
      </p:sp>
      <p:sp>
        <p:nvSpPr>
          <p:cNvPr id="452611" name="Rectangle 3"/>
          <p:cNvSpPr>
            <a:spLocks noGrp="1" noChangeArrowheads="1"/>
          </p:cNvSpPr>
          <p:nvPr>
            <p:ph type="body" idx="1"/>
          </p:nvPr>
        </p:nvSpPr>
        <p:spPr>
          <a:xfrm>
            <a:off x="1234526" y="1445841"/>
            <a:ext cx="9214643" cy="5275392"/>
          </a:xfrm>
        </p:spPr>
        <p:txBody>
          <a:bodyPr anchor="ctr">
            <a:noAutofit/>
          </a:bodyPr>
          <a:lstStyle/>
          <a:p>
            <a:pPr>
              <a:lnSpc>
                <a:spcPct val="120000"/>
              </a:lnSpc>
              <a:spcBef>
                <a:spcPts val="0"/>
              </a:spcBef>
              <a:tabLst>
                <a:tab pos="2000250" algn="l"/>
              </a:tabLst>
            </a:pPr>
            <a:r>
              <a:rPr lang="es-ES" sz="2600" dirty="0"/>
              <a:t>Incorporar la corresponsabilidad en la predicación, liturgia, retiros de manera permanente y durante todo el año, no sólo en momentos concretos.</a:t>
            </a:r>
          </a:p>
          <a:p>
            <a:pPr>
              <a:lnSpc>
                <a:spcPct val="120000"/>
              </a:lnSpc>
              <a:spcBef>
                <a:spcPts val="0"/>
              </a:spcBef>
              <a:tabLst>
                <a:tab pos="2000250" algn="l"/>
              </a:tabLst>
            </a:pPr>
            <a:r>
              <a:rPr lang="es-ES" sz="2600" dirty="0"/>
              <a:t>Organizar y canalizar los talentos y disposición de servicio en los diferentes ministerios u organismos que componen la parroquia:</a:t>
            </a:r>
          </a:p>
          <a:p>
            <a:pPr lvl="1">
              <a:lnSpc>
                <a:spcPct val="120000"/>
              </a:lnSpc>
              <a:spcBef>
                <a:spcPts val="0"/>
              </a:spcBef>
            </a:pPr>
            <a:r>
              <a:rPr lang="es-ES" sz="2200" dirty="0"/>
              <a:t>Consejo Pastoral Parroquial</a:t>
            </a:r>
          </a:p>
          <a:p>
            <a:pPr lvl="1">
              <a:lnSpc>
                <a:spcPct val="120000"/>
              </a:lnSpc>
              <a:spcBef>
                <a:spcPts val="0"/>
              </a:spcBef>
            </a:pPr>
            <a:r>
              <a:rPr lang="es-ES" sz="2200" dirty="0"/>
              <a:t>Consejo de Asuntos Económicos Parroquial</a:t>
            </a:r>
          </a:p>
          <a:p>
            <a:pPr lvl="1">
              <a:lnSpc>
                <a:spcPct val="120000"/>
              </a:lnSpc>
              <a:spcBef>
                <a:spcPts val="0"/>
              </a:spcBef>
            </a:pPr>
            <a:r>
              <a:rPr lang="es-ES" sz="2200" dirty="0"/>
              <a:t>Ministerio de acogida y hospitalidad</a:t>
            </a:r>
          </a:p>
          <a:p>
            <a:pPr lvl="1">
              <a:lnSpc>
                <a:spcPct val="120000"/>
              </a:lnSpc>
              <a:spcBef>
                <a:spcPts val="0"/>
              </a:spcBef>
            </a:pPr>
            <a:r>
              <a:rPr lang="es-ES" sz="2200" dirty="0"/>
              <a:t>Ministerios existentes</a:t>
            </a:r>
          </a:p>
          <a:p>
            <a:pPr lvl="1">
              <a:lnSpc>
                <a:spcPct val="120000"/>
              </a:lnSpc>
              <a:spcBef>
                <a:spcPts val="0"/>
              </a:spcBef>
            </a:pPr>
            <a:r>
              <a:rPr lang="es-ES" sz="2200" dirty="0"/>
              <a:t>Nuevos ministerios</a:t>
            </a:r>
          </a:p>
        </p:txBody>
      </p:sp>
    </p:spTree>
    <p:extLst>
      <p:ext uri="{BB962C8B-B14F-4D97-AF65-F5344CB8AC3E}">
        <p14:creationId xmlns:p14="http://schemas.microsoft.com/office/powerpoint/2010/main" val="31480248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1234527" y="289172"/>
            <a:ext cx="8183011" cy="1070706"/>
          </a:xfrm>
        </p:spPr>
        <p:txBody>
          <a:bodyPr>
            <a:normAutofit fontScale="90000"/>
          </a:bodyPr>
          <a:lstStyle/>
          <a:p>
            <a:r>
              <a:rPr lang="es-PR" sz="4000" b="1" dirty="0"/>
              <a:t>Implementando la Corresponsabilidad en la Parroquia…</a:t>
            </a:r>
          </a:p>
        </p:txBody>
      </p:sp>
      <p:sp>
        <p:nvSpPr>
          <p:cNvPr id="452611" name="Rectangle 3"/>
          <p:cNvSpPr>
            <a:spLocks noGrp="1" noChangeArrowheads="1"/>
          </p:cNvSpPr>
          <p:nvPr>
            <p:ph type="body" idx="1"/>
          </p:nvPr>
        </p:nvSpPr>
        <p:spPr>
          <a:xfrm>
            <a:off x="1234526" y="1320801"/>
            <a:ext cx="9214643" cy="5275392"/>
          </a:xfrm>
        </p:spPr>
        <p:txBody>
          <a:bodyPr anchor="ctr">
            <a:noAutofit/>
          </a:bodyPr>
          <a:lstStyle/>
          <a:p>
            <a:pPr>
              <a:lnSpc>
                <a:spcPct val="120000"/>
              </a:lnSpc>
              <a:spcBef>
                <a:spcPts val="0"/>
              </a:spcBef>
              <a:tabLst>
                <a:tab pos="2000250" algn="l"/>
              </a:tabLst>
            </a:pPr>
            <a:r>
              <a:rPr lang="es-ES" sz="2600" dirty="0"/>
              <a:t>Introducir la corresponsabilidad como estilo de vida conlleva un proceso de conversión personal y comunitario.</a:t>
            </a:r>
          </a:p>
          <a:p>
            <a:pPr>
              <a:lnSpc>
                <a:spcPct val="120000"/>
              </a:lnSpc>
              <a:spcBef>
                <a:spcPts val="0"/>
              </a:spcBef>
              <a:tabLst>
                <a:tab pos="2000250" algn="l"/>
              </a:tabLst>
            </a:pPr>
            <a:r>
              <a:rPr lang="es-ES" sz="2600" dirty="0"/>
              <a:t>No es solo recibir información, sino aceptar su veracidad confiando en Dios.</a:t>
            </a:r>
          </a:p>
          <a:p>
            <a:pPr>
              <a:lnSpc>
                <a:spcPct val="120000"/>
              </a:lnSpc>
              <a:spcBef>
                <a:spcPts val="0"/>
              </a:spcBef>
              <a:tabLst>
                <a:tab pos="2000250" algn="l"/>
              </a:tabLst>
            </a:pPr>
            <a:r>
              <a:rPr lang="es-ES" sz="2600" dirty="0"/>
              <a:t>Es hacer lo que nos toca para dejarle a </a:t>
            </a:r>
            <a:r>
              <a:rPr lang="en-US" sz="2600" dirty="0"/>
              <a:t>É</a:t>
            </a:r>
            <a:r>
              <a:rPr lang="es-ES" sz="2600" dirty="0"/>
              <a:t>l hacer en nosotros y a través de nuestro.</a:t>
            </a:r>
          </a:p>
          <a:p>
            <a:pPr>
              <a:lnSpc>
                <a:spcPct val="120000"/>
              </a:lnSpc>
              <a:spcBef>
                <a:spcPts val="0"/>
              </a:spcBef>
              <a:tabLst>
                <a:tab pos="2000250" algn="l"/>
              </a:tabLst>
            </a:pPr>
            <a:r>
              <a:rPr lang="es-ES" sz="2600" dirty="0"/>
              <a:t>Es hacer lo que nos toca apoyados en Dios y su gracia, no en nosotros.</a:t>
            </a:r>
          </a:p>
          <a:p>
            <a:pPr marL="0" indent="0" algn="ctr">
              <a:lnSpc>
                <a:spcPct val="120000"/>
              </a:lnSpc>
              <a:spcBef>
                <a:spcPts val="0"/>
              </a:spcBef>
              <a:buNone/>
              <a:tabLst>
                <a:tab pos="2000250" algn="l"/>
              </a:tabLst>
            </a:pPr>
            <a:r>
              <a:rPr lang="es-ES" sz="2100" b="1" dirty="0"/>
              <a:t>Todo el proceso de implementación de la Corresponsabilidad Cristiana en su Parroquia debe darse SIEMPRE acompañado de ORACION.</a:t>
            </a:r>
          </a:p>
        </p:txBody>
      </p:sp>
    </p:spTree>
    <p:extLst>
      <p:ext uri="{BB962C8B-B14F-4D97-AF65-F5344CB8AC3E}">
        <p14:creationId xmlns:p14="http://schemas.microsoft.com/office/powerpoint/2010/main" val="42918495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1234527" y="289172"/>
            <a:ext cx="8183011" cy="758090"/>
          </a:xfrm>
        </p:spPr>
        <p:txBody>
          <a:bodyPr>
            <a:normAutofit/>
          </a:bodyPr>
          <a:lstStyle/>
          <a:p>
            <a:r>
              <a:rPr lang="es-PR" b="1" dirty="0"/>
              <a:t>Recursos…</a:t>
            </a:r>
          </a:p>
        </p:txBody>
      </p:sp>
      <p:sp>
        <p:nvSpPr>
          <p:cNvPr id="452611" name="Rectangle 3"/>
          <p:cNvSpPr>
            <a:spLocks noGrp="1" noChangeArrowheads="1"/>
          </p:cNvSpPr>
          <p:nvPr>
            <p:ph type="body" idx="1"/>
          </p:nvPr>
        </p:nvSpPr>
        <p:spPr>
          <a:xfrm>
            <a:off x="1234526" y="922222"/>
            <a:ext cx="9722947" cy="5548931"/>
          </a:xfrm>
        </p:spPr>
        <p:txBody>
          <a:bodyPr anchor="ctr">
            <a:noAutofit/>
          </a:bodyPr>
          <a:lstStyle/>
          <a:p>
            <a:pPr>
              <a:lnSpc>
                <a:spcPct val="120000"/>
              </a:lnSpc>
              <a:spcBef>
                <a:spcPts val="0"/>
              </a:spcBef>
              <a:tabLst>
                <a:tab pos="2000250" algn="l"/>
              </a:tabLst>
            </a:pPr>
            <a:r>
              <a:rPr lang="es-PR" sz="2000" dirty="0"/>
              <a:t>Comité Arquidiocesano de Corresponsabilidad Parroquial “CARCO”:</a:t>
            </a:r>
          </a:p>
          <a:p>
            <a:pPr lvl="1">
              <a:lnSpc>
                <a:spcPct val="120000"/>
              </a:lnSpc>
              <a:spcBef>
                <a:spcPts val="0"/>
              </a:spcBef>
              <a:tabLst>
                <a:tab pos="2000250" algn="l"/>
              </a:tabLst>
            </a:pPr>
            <a:r>
              <a:rPr lang="es-PR" sz="1800" dirty="0"/>
              <a:t>Email: </a:t>
            </a:r>
            <a:r>
              <a:rPr lang="es-PR" sz="1800" dirty="0" err="1"/>
              <a:t>corresponsabilidad.arqsj@com</a:t>
            </a:r>
            <a:r>
              <a:rPr lang="es-PR" sz="1800" dirty="0"/>
              <a:t> </a:t>
            </a:r>
          </a:p>
          <a:p>
            <a:pPr lvl="1">
              <a:lnSpc>
                <a:spcPct val="120000"/>
              </a:lnSpc>
              <a:spcBef>
                <a:spcPts val="0"/>
              </a:spcBef>
              <a:tabLst>
                <a:tab pos="2000250" algn="l"/>
              </a:tabLst>
            </a:pPr>
            <a:r>
              <a:rPr lang="es-PR" sz="1800" dirty="0"/>
              <a:t>Página Web: </a:t>
            </a:r>
            <a:r>
              <a:rPr lang="es-PR" sz="1800" dirty="0">
                <a:hlinkClick r:id="rId3"/>
              </a:rPr>
              <a:t>www.CARCOpr.com</a:t>
            </a:r>
            <a:endParaRPr lang="es-PR" sz="1800" dirty="0"/>
          </a:p>
          <a:p>
            <a:pPr lvl="1">
              <a:lnSpc>
                <a:spcPct val="120000"/>
              </a:lnSpc>
              <a:spcBef>
                <a:spcPts val="0"/>
              </a:spcBef>
              <a:tabLst>
                <a:tab pos="2000250" algn="l"/>
              </a:tabLst>
            </a:pPr>
            <a:r>
              <a:rPr lang="es-PR" sz="1800" dirty="0"/>
              <a:t>Twitter: @</a:t>
            </a:r>
            <a:r>
              <a:rPr lang="es-PR" sz="1800" dirty="0" err="1"/>
              <a:t>CARCOpr</a:t>
            </a:r>
            <a:endParaRPr lang="es-PR" sz="1800" dirty="0"/>
          </a:p>
          <a:p>
            <a:pPr lvl="1">
              <a:lnSpc>
                <a:spcPct val="120000"/>
              </a:lnSpc>
              <a:spcBef>
                <a:spcPts val="0"/>
              </a:spcBef>
              <a:tabLst>
                <a:tab pos="2000250" algn="l"/>
              </a:tabLst>
            </a:pPr>
            <a:r>
              <a:rPr lang="es-PR" sz="1800" dirty="0"/>
              <a:t>YouTube: </a:t>
            </a:r>
            <a:r>
              <a:rPr lang="es-PR" sz="1800" dirty="0" err="1"/>
              <a:t>Comite</a:t>
            </a:r>
            <a:r>
              <a:rPr lang="es-PR" sz="1800" dirty="0"/>
              <a:t> Arquidiocesano de Corresponsabilidad</a:t>
            </a:r>
          </a:p>
          <a:p>
            <a:pPr lvl="1">
              <a:lnSpc>
                <a:spcPct val="120000"/>
              </a:lnSpc>
              <a:spcBef>
                <a:spcPts val="0"/>
              </a:spcBef>
              <a:tabLst>
                <a:tab pos="2000250" algn="l"/>
              </a:tabLst>
            </a:pPr>
            <a:r>
              <a:rPr lang="es-PR" sz="1800" dirty="0"/>
              <a:t>SoundCloud: </a:t>
            </a:r>
            <a:r>
              <a:rPr lang="es-PR" sz="1800" dirty="0" err="1"/>
              <a:t>CARCOpr</a:t>
            </a:r>
            <a:endParaRPr lang="es-PR" sz="1800" dirty="0"/>
          </a:p>
          <a:p>
            <a:pPr lvl="1">
              <a:lnSpc>
                <a:spcPct val="120000"/>
              </a:lnSpc>
              <a:spcBef>
                <a:spcPts val="0"/>
              </a:spcBef>
              <a:tabLst>
                <a:tab pos="2000250" algn="l"/>
              </a:tabLst>
            </a:pPr>
            <a:r>
              <a:rPr lang="es-PR" sz="1800" dirty="0"/>
              <a:t>Facebook: </a:t>
            </a:r>
            <a:r>
              <a:rPr lang="es-PR" sz="1800" dirty="0" err="1"/>
              <a:t>CARCOpr</a:t>
            </a:r>
            <a:endParaRPr lang="es-PR" sz="1800" dirty="0"/>
          </a:p>
          <a:p>
            <a:pPr lvl="1">
              <a:lnSpc>
                <a:spcPct val="120000"/>
              </a:lnSpc>
              <a:spcBef>
                <a:spcPts val="0"/>
              </a:spcBef>
              <a:tabLst>
                <a:tab pos="2000250" algn="l"/>
              </a:tabLst>
            </a:pPr>
            <a:r>
              <a:rPr lang="es-PR" sz="1800" dirty="0"/>
              <a:t>Programa Radial 5 Panes y 2 Peces por Radio Paz 810 todos los Sábados a las 12:00PM</a:t>
            </a:r>
          </a:p>
          <a:p>
            <a:pPr>
              <a:lnSpc>
                <a:spcPct val="120000"/>
              </a:lnSpc>
              <a:spcBef>
                <a:spcPts val="0"/>
              </a:spcBef>
              <a:tabLst>
                <a:tab pos="2000250" algn="l"/>
              </a:tabLst>
            </a:pPr>
            <a:r>
              <a:rPr lang="es-PR" sz="2000" dirty="0"/>
              <a:t>Videos “Talleres de Corresponsabilidad”</a:t>
            </a:r>
          </a:p>
          <a:p>
            <a:pPr>
              <a:lnSpc>
                <a:spcPct val="120000"/>
              </a:lnSpc>
              <a:spcBef>
                <a:spcPts val="0"/>
              </a:spcBef>
              <a:tabLst>
                <a:tab pos="2000250" algn="l"/>
              </a:tabLst>
            </a:pPr>
            <a:r>
              <a:rPr lang="es-PR" sz="2000" dirty="0"/>
              <a:t>Carta Pastoral sobre la corresponsabilidad, de los Obispos de Estados Unidos de 1992. </a:t>
            </a:r>
            <a:r>
              <a:rPr lang="es-PR" sz="2000" i="1" dirty="0"/>
              <a:t>La Corresponsabilidad: Respuesta de los Discípulos.</a:t>
            </a:r>
          </a:p>
          <a:p>
            <a:pPr>
              <a:lnSpc>
                <a:spcPct val="120000"/>
              </a:lnSpc>
              <a:spcBef>
                <a:spcPts val="0"/>
              </a:spcBef>
              <a:tabLst>
                <a:tab pos="2000250" algn="l"/>
              </a:tabLst>
            </a:pPr>
            <a:r>
              <a:rPr lang="es-PR" sz="2000" dirty="0"/>
              <a:t>Manual de Recurso parroquial para la Corresponsabilidad,</a:t>
            </a:r>
          </a:p>
          <a:p>
            <a:pPr>
              <a:lnSpc>
                <a:spcPct val="120000"/>
              </a:lnSpc>
              <a:spcBef>
                <a:spcPts val="0"/>
              </a:spcBef>
              <a:tabLst>
                <a:tab pos="2000250" algn="l"/>
              </a:tabLst>
            </a:pPr>
            <a:r>
              <a:rPr lang="es-PR" sz="2000" dirty="0"/>
              <a:t>Sitio Web de </a:t>
            </a:r>
            <a:r>
              <a:rPr lang="es-PR" sz="2000" i="1" dirty="0"/>
              <a:t>International </a:t>
            </a:r>
            <a:r>
              <a:rPr lang="es-PR" sz="2000" i="1" dirty="0" err="1"/>
              <a:t>Catholic</a:t>
            </a:r>
            <a:r>
              <a:rPr lang="es-PR" sz="2000" i="1" dirty="0"/>
              <a:t> </a:t>
            </a:r>
            <a:r>
              <a:rPr lang="es-PR" sz="2000" i="1" dirty="0" err="1"/>
              <a:t>Stewardship</a:t>
            </a:r>
            <a:r>
              <a:rPr lang="es-PR" sz="2000" i="1" dirty="0"/>
              <a:t> </a:t>
            </a:r>
            <a:r>
              <a:rPr lang="es-PR" sz="2000" i="1" dirty="0" err="1"/>
              <a:t>council</a:t>
            </a:r>
            <a:r>
              <a:rPr lang="es-PR" sz="2000" dirty="0"/>
              <a:t>: www.catholicstewarsdship.org</a:t>
            </a:r>
          </a:p>
          <a:p>
            <a:pPr>
              <a:lnSpc>
                <a:spcPct val="120000"/>
              </a:lnSpc>
              <a:spcBef>
                <a:spcPts val="0"/>
              </a:spcBef>
              <a:tabLst>
                <a:tab pos="2000250" algn="l"/>
              </a:tabLst>
            </a:pPr>
            <a:r>
              <a:rPr lang="es-PR" sz="2000" dirty="0"/>
              <a:t>Sitio web de </a:t>
            </a:r>
            <a:r>
              <a:rPr lang="es-PR" sz="2000" i="1" dirty="0" err="1"/>
              <a:t>Our</a:t>
            </a:r>
            <a:r>
              <a:rPr lang="es-PR" sz="2000" i="1" dirty="0"/>
              <a:t> </a:t>
            </a:r>
            <a:r>
              <a:rPr lang="es-PR" sz="2000" i="1" dirty="0" err="1"/>
              <a:t>Sunday</a:t>
            </a:r>
            <a:r>
              <a:rPr lang="es-PR" sz="2000" i="1" dirty="0"/>
              <a:t> </a:t>
            </a:r>
            <a:r>
              <a:rPr lang="es-PR" sz="2000" i="1" dirty="0" err="1"/>
              <a:t>Visitor</a:t>
            </a:r>
            <a:r>
              <a:rPr lang="es-PR" sz="2000" dirty="0"/>
              <a:t>: www.osv.com</a:t>
            </a:r>
          </a:p>
        </p:txBody>
      </p:sp>
      <p:pic>
        <p:nvPicPr>
          <p:cNvPr id="3" name="Picture 2" descr="A close up of a sign&#10;&#10;Description automatically generated">
            <a:extLst>
              <a:ext uri="{FF2B5EF4-FFF2-40B4-BE49-F238E27FC236}">
                <a16:creationId xmlns:a16="http://schemas.microsoft.com/office/drawing/2014/main" id="{69432983-FF2C-4D8F-95D9-C78A6182C913}"/>
              </a:ext>
            </a:extLst>
          </p:cNvPr>
          <p:cNvPicPr>
            <a:picLocks noChangeAspect="1"/>
          </p:cNvPicPr>
          <p:nvPr/>
        </p:nvPicPr>
        <p:blipFill>
          <a:blip r:embed="rId4"/>
          <a:stretch>
            <a:fillRect/>
          </a:stretch>
        </p:blipFill>
        <p:spPr>
          <a:xfrm>
            <a:off x="8279060" y="1655394"/>
            <a:ext cx="3578543" cy="1619250"/>
          </a:xfrm>
          <a:prstGeom prst="rect">
            <a:avLst/>
          </a:prstGeom>
        </p:spPr>
      </p:pic>
    </p:spTree>
    <p:extLst>
      <p:ext uri="{BB962C8B-B14F-4D97-AF65-F5344CB8AC3E}">
        <p14:creationId xmlns:p14="http://schemas.microsoft.com/office/powerpoint/2010/main" val="34698538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1234527" y="660386"/>
            <a:ext cx="8183011" cy="730751"/>
          </a:xfrm>
        </p:spPr>
        <p:txBody>
          <a:bodyPr/>
          <a:lstStyle/>
          <a:p>
            <a:r>
              <a:rPr lang="es-PR" b="1" dirty="0"/>
              <a:t>Cómo aplicar la corresponsabilidad…</a:t>
            </a:r>
          </a:p>
        </p:txBody>
      </p:sp>
      <p:sp>
        <p:nvSpPr>
          <p:cNvPr id="452611" name="Rectangle 3"/>
          <p:cNvSpPr>
            <a:spLocks noGrp="1" noChangeArrowheads="1"/>
          </p:cNvSpPr>
          <p:nvPr>
            <p:ph type="body" idx="1"/>
          </p:nvPr>
        </p:nvSpPr>
        <p:spPr>
          <a:xfrm>
            <a:off x="1234526" y="1730375"/>
            <a:ext cx="9214643" cy="4324350"/>
          </a:xfrm>
        </p:spPr>
        <p:txBody>
          <a:bodyPr>
            <a:normAutofit fontScale="92500"/>
          </a:bodyPr>
          <a:lstStyle/>
          <a:p>
            <a:pPr>
              <a:lnSpc>
                <a:spcPct val="120000"/>
              </a:lnSpc>
              <a:spcBef>
                <a:spcPts val="0"/>
              </a:spcBef>
            </a:pPr>
            <a:r>
              <a:rPr lang="es-PR" sz="3000" dirty="0"/>
              <a:t>Podemos partir en nuestra reflexión de que la corresponsabilidad </a:t>
            </a:r>
            <a:r>
              <a:rPr lang="es-PR" sz="3000" b="1" dirty="0"/>
              <a:t>NO ES:</a:t>
            </a:r>
          </a:p>
          <a:p>
            <a:pPr lvl="1">
              <a:lnSpc>
                <a:spcPct val="120000"/>
              </a:lnSpc>
              <a:spcBef>
                <a:spcPts val="0"/>
              </a:spcBef>
            </a:pPr>
            <a:r>
              <a:rPr lang="es-PR" sz="2600" dirty="0"/>
              <a:t>Una palabra de moda.</a:t>
            </a:r>
          </a:p>
          <a:p>
            <a:pPr lvl="1">
              <a:lnSpc>
                <a:spcPct val="120000"/>
              </a:lnSpc>
              <a:spcBef>
                <a:spcPts val="0"/>
              </a:spcBef>
            </a:pPr>
            <a:r>
              <a:rPr lang="es-PR" sz="2600" dirty="0"/>
              <a:t>U</a:t>
            </a:r>
            <a:r>
              <a:rPr lang="es-PR" sz="2800" dirty="0"/>
              <a:t>n programa para recaudar fondos.</a:t>
            </a:r>
          </a:p>
          <a:p>
            <a:pPr lvl="1">
              <a:lnSpc>
                <a:spcPct val="120000"/>
              </a:lnSpc>
              <a:spcBef>
                <a:spcPts val="0"/>
              </a:spcBef>
            </a:pPr>
            <a:r>
              <a:rPr lang="es-PR" sz="2800" dirty="0"/>
              <a:t>Un plan para construir un templo nuevo o un salón parroquial nuevo.</a:t>
            </a:r>
          </a:p>
          <a:p>
            <a:pPr lvl="1">
              <a:lnSpc>
                <a:spcPct val="120000"/>
              </a:lnSpc>
              <a:spcBef>
                <a:spcPts val="0"/>
              </a:spcBef>
            </a:pPr>
            <a:r>
              <a:rPr lang="es-PR" sz="2800" dirty="0"/>
              <a:t>Un grupo mas.</a:t>
            </a:r>
          </a:p>
          <a:p>
            <a:pPr>
              <a:lnSpc>
                <a:spcPct val="120000"/>
              </a:lnSpc>
              <a:spcBef>
                <a:spcPts val="0"/>
              </a:spcBef>
            </a:pPr>
            <a:r>
              <a:rPr lang="es-PR" sz="3000" b="1" dirty="0">
                <a:solidFill>
                  <a:schemeClr val="tx1"/>
                </a:solidFill>
              </a:rPr>
              <a:t>“LA CORRESPONSABILIDAD ES UNA FORMA DE VIDA”</a:t>
            </a:r>
          </a:p>
        </p:txBody>
      </p:sp>
    </p:spTree>
    <p:extLst>
      <p:ext uri="{BB962C8B-B14F-4D97-AF65-F5344CB8AC3E}">
        <p14:creationId xmlns:p14="http://schemas.microsoft.com/office/powerpoint/2010/main" val="38528469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1234527" y="660386"/>
            <a:ext cx="8183011" cy="730751"/>
          </a:xfrm>
        </p:spPr>
        <p:txBody>
          <a:bodyPr/>
          <a:lstStyle/>
          <a:p>
            <a:r>
              <a:rPr lang="es-PR" b="1" dirty="0"/>
              <a:t>Cómo aplicar la corresponsabilidad…</a:t>
            </a:r>
          </a:p>
        </p:txBody>
      </p:sp>
      <p:sp>
        <p:nvSpPr>
          <p:cNvPr id="452611" name="Rectangle 3"/>
          <p:cNvSpPr>
            <a:spLocks noGrp="1" noChangeArrowheads="1"/>
          </p:cNvSpPr>
          <p:nvPr>
            <p:ph type="body" idx="1"/>
          </p:nvPr>
        </p:nvSpPr>
        <p:spPr>
          <a:xfrm>
            <a:off x="1234526" y="1730375"/>
            <a:ext cx="9214643" cy="4324350"/>
          </a:xfrm>
        </p:spPr>
        <p:txBody>
          <a:bodyPr anchor="ctr">
            <a:normAutofit/>
          </a:bodyPr>
          <a:lstStyle/>
          <a:p>
            <a:pPr marL="0" indent="0">
              <a:lnSpc>
                <a:spcPct val="120000"/>
              </a:lnSpc>
              <a:spcBef>
                <a:spcPts val="0"/>
              </a:spcBef>
              <a:buNone/>
            </a:pPr>
            <a:r>
              <a:rPr lang="es-ES" sz="3600" b="1" i="1" dirty="0"/>
              <a:t>Basada en las sagradas escrituras:</a:t>
            </a:r>
          </a:p>
          <a:p>
            <a:pPr>
              <a:lnSpc>
                <a:spcPct val="120000"/>
              </a:lnSpc>
              <a:spcBef>
                <a:spcPts val="0"/>
              </a:spcBef>
            </a:pPr>
            <a:r>
              <a:rPr lang="es-ES" sz="2800" dirty="0"/>
              <a:t>“Que Cada cual ponga al Servicio de los demás la gracia que ha recibido, como Buenos administradores de las diversas gracias de Dios”. (1 Pedro 4, 10)</a:t>
            </a:r>
          </a:p>
        </p:txBody>
      </p:sp>
    </p:spTree>
    <p:extLst>
      <p:ext uri="{BB962C8B-B14F-4D97-AF65-F5344CB8AC3E}">
        <p14:creationId xmlns:p14="http://schemas.microsoft.com/office/powerpoint/2010/main" val="23211294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1234527" y="660386"/>
            <a:ext cx="8183011" cy="730751"/>
          </a:xfrm>
        </p:spPr>
        <p:txBody>
          <a:bodyPr/>
          <a:lstStyle/>
          <a:p>
            <a:r>
              <a:rPr lang="es-PR" b="1" dirty="0"/>
              <a:t>Cómo aplicar la corresponsabilidad…</a:t>
            </a:r>
          </a:p>
        </p:txBody>
      </p:sp>
      <p:sp>
        <p:nvSpPr>
          <p:cNvPr id="452611" name="Rectangle 3"/>
          <p:cNvSpPr>
            <a:spLocks noGrp="1" noChangeArrowheads="1"/>
          </p:cNvSpPr>
          <p:nvPr>
            <p:ph type="body" idx="1"/>
          </p:nvPr>
        </p:nvSpPr>
        <p:spPr>
          <a:xfrm>
            <a:off x="1234526" y="1730375"/>
            <a:ext cx="9214643" cy="4324350"/>
          </a:xfrm>
        </p:spPr>
        <p:txBody>
          <a:bodyPr anchor="ctr">
            <a:normAutofit lnSpcReduction="10000"/>
          </a:bodyPr>
          <a:lstStyle/>
          <a:p>
            <a:pPr marL="0" indent="0">
              <a:lnSpc>
                <a:spcPct val="120000"/>
              </a:lnSpc>
              <a:spcBef>
                <a:spcPts val="0"/>
              </a:spcBef>
              <a:buNone/>
            </a:pPr>
            <a:r>
              <a:rPr lang="es-ES" sz="3600" b="1" i="1" dirty="0"/>
              <a:t>Un Cristiano Corresponsable:</a:t>
            </a:r>
          </a:p>
          <a:p>
            <a:pPr>
              <a:lnSpc>
                <a:spcPct val="120000"/>
              </a:lnSpc>
              <a:spcBef>
                <a:spcPts val="0"/>
              </a:spcBef>
            </a:pPr>
            <a:r>
              <a:rPr lang="es-ES" sz="2800" dirty="0"/>
              <a:t>Una persona que recibe los dones de Dios con agradecimiento.</a:t>
            </a:r>
          </a:p>
          <a:p>
            <a:pPr>
              <a:lnSpc>
                <a:spcPct val="120000"/>
              </a:lnSpc>
              <a:spcBef>
                <a:spcPts val="0"/>
              </a:spcBef>
            </a:pPr>
            <a:r>
              <a:rPr lang="es-ES" sz="2800" dirty="0"/>
              <a:t>Los aprecia y los cuida de manera responsable.</a:t>
            </a:r>
          </a:p>
          <a:p>
            <a:pPr>
              <a:lnSpc>
                <a:spcPct val="120000"/>
              </a:lnSpc>
              <a:spcBef>
                <a:spcPts val="0"/>
              </a:spcBef>
            </a:pPr>
            <a:r>
              <a:rPr lang="es-ES" sz="2800" dirty="0"/>
              <a:t>Los comparte en justicia y amor con los demás.</a:t>
            </a:r>
          </a:p>
          <a:p>
            <a:pPr>
              <a:lnSpc>
                <a:spcPct val="120000"/>
              </a:lnSpc>
              <a:spcBef>
                <a:spcPts val="0"/>
              </a:spcBef>
            </a:pPr>
            <a:r>
              <a:rPr lang="es-ES" sz="2800" dirty="0"/>
              <a:t>Los devuelve al Señor con abundantes frutos.</a:t>
            </a:r>
          </a:p>
          <a:p>
            <a:pPr marL="0" indent="0">
              <a:lnSpc>
                <a:spcPct val="120000"/>
              </a:lnSpc>
              <a:spcBef>
                <a:spcPts val="0"/>
              </a:spcBef>
              <a:buNone/>
            </a:pPr>
            <a:endParaRPr lang="es-ES" sz="2800" dirty="0"/>
          </a:p>
          <a:p>
            <a:pPr marL="0" indent="0">
              <a:lnSpc>
                <a:spcPct val="120000"/>
              </a:lnSpc>
              <a:spcBef>
                <a:spcPts val="0"/>
              </a:spcBef>
              <a:buNone/>
            </a:pPr>
            <a:r>
              <a:rPr lang="es-ES" dirty="0"/>
              <a:t>De acuerdo a la Carta Pastoral de los Obispos de 1992.</a:t>
            </a:r>
          </a:p>
          <a:p>
            <a:pPr marL="0" indent="0">
              <a:lnSpc>
                <a:spcPct val="120000"/>
              </a:lnSpc>
              <a:spcBef>
                <a:spcPts val="0"/>
              </a:spcBef>
              <a:buNone/>
            </a:pPr>
            <a:r>
              <a:rPr lang="es-ES" i="1" dirty="0"/>
              <a:t>La Corresponsabilidad: Respuesta de los Discípulos</a:t>
            </a:r>
          </a:p>
        </p:txBody>
      </p:sp>
    </p:spTree>
    <p:extLst>
      <p:ext uri="{BB962C8B-B14F-4D97-AF65-F5344CB8AC3E}">
        <p14:creationId xmlns:p14="http://schemas.microsoft.com/office/powerpoint/2010/main" val="42439284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1234527" y="660386"/>
            <a:ext cx="8183011" cy="730751"/>
          </a:xfrm>
        </p:spPr>
        <p:txBody>
          <a:bodyPr/>
          <a:lstStyle/>
          <a:p>
            <a:r>
              <a:rPr lang="es-PR" b="1" dirty="0"/>
              <a:t>Cómo aplicar la corresponsabilidad…</a:t>
            </a:r>
          </a:p>
        </p:txBody>
      </p:sp>
      <p:sp>
        <p:nvSpPr>
          <p:cNvPr id="452611" name="Rectangle 3"/>
          <p:cNvSpPr>
            <a:spLocks noGrp="1" noChangeArrowheads="1"/>
          </p:cNvSpPr>
          <p:nvPr>
            <p:ph type="body" idx="1"/>
          </p:nvPr>
        </p:nvSpPr>
        <p:spPr>
          <a:xfrm>
            <a:off x="1234526" y="1730375"/>
            <a:ext cx="9214643" cy="4324350"/>
          </a:xfrm>
        </p:spPr>
        <p:txBody>
          <a:bodyPr anchor="ctr">
            <a:normAutofit/>
          </a:bodyPr>
          <a:lstStyle/>
          <a:p>
            <a:pPr marL="0" indent="0">
              <a:lnSpc>
                <a:spcPct val="120000"/>
              </a:lnSpc>
              <a:spcBef>
                <a:spcPts val="0"/>
              </a:spcBef>
              <a:buNone/>
            </a:pPr>
            <a:r>
              <a:rPr lang="es-ES" sz="3600" b="1" i="1" dirty="0"/>
              <a:t>La Corresponsabilidad Cristiana como estilo de vida:</a:t>
            </a:r>
          </a:p>
          <a:p>
            <a:pPr>
              <a:lnSpc>
                <a:spcPct val="120000"/>
              </a:lnSpc>
              <a:spcBef>
                <a:spcPts val="0"/>
              </a:spcBef>
            </a:pPr>
            <a:r>
              <a:rPr lang="es-ES" sz="2800" dirty="0"/>
              <a:t>D</a:t>
            </a:r>
            <a:r>
              <a:rPr lang="en-US" sz="2800" dirty="0"/>
              <a:t>Ó</a:t>
            </a:r>
            <a:r>
              <a:rPr lang="es-ES" sz="2800" dirty="0"/>
              <a:t>NDE y C</a:t>
            </a:r>
            <a:r>
              <a:rPr lang="en-US" sz="2800" dirty="0"/>
              <a:t>Ó</a:t>
            </a:r>
            <a:r>
              <a:rPr lang="es-ES" sz="2800" dirty="0"/>
              <a:t>MO Aplicarla…</a:t>
            </a:r>
          </a:p>
          <a:p>
            <a:pPr lvl="1">
              <a:lnSpc>
                <a:spcPct val="120000"/>
              </a:lnSpc>
              <a:spcBef>
                <a:spcPts val="0"/>
              </a:spcBef>
            </a:pPr>
            <a:r>
              <a:rPr lang="es-ES" sz="2600" dirty="0"/>
              <a:t>En el ámbito Personal/Familia</a:t>
            </a:r>
          </a:p>
          <a:p>
            <a:pPr lvl="1">
              <a:lnSpc>
                <a:spcPct val="120000"/>
              </a:lnSpc>
              <a:spcBef>
                <a:spcPts val="0"/>
              </a:spcBef>
            </a:pPr>
            <a:r>
              <a:rPr lang="es-ES" sz="2800" dirty="0"/>
              <a:t>En el ámbito Eclesial/Parroquia</a:t>
            </a:r>
          </a:p>
          <a:p>
            <a:pPr lvl="1">
              <a:lnSpc>
                <a:spcPct val="120000"/>
              </a:lnSpc>
              <a:spcBef>
                <a:spcPts val="0"/>
              </a:spcBef>
            </a:pPr>
            <a:r>
              <a:rPr lang="es-ES" sz="2800" dirty="0"/>
              <a:t>Fuera del ámbito eclesial</a:t>
            </a:r>
            <a:endParaRPr lang="es-ES" i="1" dirty="0"/>
          </a:p>
        </p:txBody>
      </p:sp>
    </p:spTree>
    <p:extLst>
      <p:ext uri="{BB962C8B-B14F-4D97-AF65-F5344CB8AC3E}">
        <p14:creationId xmlns:p14="http://schemas.microsoft.com/office/powerpoint/2010/main" val="7094581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1234527" y="660386"/>
            <a:ext cx="8183011" cy="730751"/>
          </a:xfrm>
        </p:spPr>
        <p:txBody>
          <a:bodyPr/>
          <a:lstStyle/>
          <a:p>
            <a:r>
              <a:rPr lang="es-PR" b="1" dirty="0"/>
              <a:t>Cómo aplicar la corresponsabilidad…</a:t>
            </a:r>
          </a:p>
        </p:txBody>
      </p:sp>
      <p:sp>
        <p:nvSpPr>
          <p:cNvPr id="452611" name="Rectangle 3"/>
          <p:cNvSpPr>
            <a:spLocks noGrp="1" noChangeArrowheads="1"/>
          </p:cNvSpPr>
          <p:nvPr>
            <p:ph type="body" idx="1"/>
          </p:nvPr>
        </p:nvSpPr>
        <p:spPr>
          <a:xfrm>
            <a:off x="1234526" y="1336431"/>
            <a:ext cx="9214643" cy="5111263"/>
          </a:xfrm>
        </p:spPr>
        <p:txBody>
          <a:bodyPr anchor="ctr">
            <a:normAutofit fontScale="92500" lnSpcReduction="10000"/>
          </a:bodyPr>
          <a:lstStyle/>
          <a:p>
            <a:pPr marL="0" indent="0">
              <a:lnSpc>
                <a:spcPct val="120000"/>
              </a:lnSpc>
              <a:spcBef>
                <a:spcPts val="0"/>
              </a:spcBef>
              <a:buNone/>
            </a:pPr>
            <a:r>
              <a:rPr lang="es-ES" sz="3900" b="1" i="1" dirty="0"/>
              <a:t>Se requieren inicialmente dos tareas:</a:t>
            </a:r>
          </a:p>
          <a:p>
            <a:pPr>
              <a:lnSpc>
                <a:spcPct val="120000"/>
              </a:lnSpc>
              <a:spcBef>
                <a:spcPts val="0"/>
              </a:spcBef>
            </a:pPr>
            <a:r>
              <a:rPr lang="es-ES" sz="3000" dirty="0"/>
              <a:t>Primera tarea: acoger los dones</a:t>
            </a:r>
          </a:p>
          <a:p>
            <a:pPr lvl="1">
              <a:lnSpc>
                <a:spcPct val="120000"/>
              </a:lnSpc>
              <a:spcBef>
                <a:spcPts val="0"/>
              </a:spcBef>
            </a:pPr>
            <a:r>
              <a:rPr lang="es-ES" sz="2600" dirty="0"/>
              <a:t>Ellos manifiestan el amor providente de Dios por cada uno de nosotros.</a:t>
            </a:r>
          </a:p>
          <a:p>
            <a:pPr lvl="1">
              <a:lnSpc>
                <a:spcPct val="120000"/>
              </a:lnSpc>
              <a:spcBef>
                <a:spcPts val="0"/>
              </a:spcBef>
            </a:pPr>
            <a:r>
              <a:rPr lang="es-ES" sz="2800" dirty="0"/>
              <a:t>Humildad para reconocer los dones.</a:t>
            </a:r>
          </a:p>
          <a:p>
            <a:pPr lvl="1">
              <a:lnSpc>
                <a:spcPct val="120000"/>
              </a:lnSpc>
              <a:spcBef>
                <a:spcPts val="0"/>
              </a:spcBef>
            </a:pPr>
            <a:r>
              <a:rPr lang="es-ES" sz="2800" dirty="0"/>
              <a:t>Gratitud: respuesta a la gratuidad de Dios.</a:t>
            </a:r>
          </a:p>
          <a:p>
            <a:pPr>
              <a:lnSpc>
                <a:spcPct val="120000"/>
              </a:lnSpc>
              <a:spcBef>
                <a:spcPts val="0"/>
              </a:spcBef>
            </a:pPr>
            <a:r>
              <a:rPr lang="es-ES" sz="3000" dirty="0"/>
              <a:t>Segunda tarea: compartir los dones</a:t>
            </a:r>
          </a:p>
          <a:p>
            <a:pPr lvl="1">
              <a:lnSpc>
                <a:spcPct val="120000"/>
              </a:lnSpc>
              <a:spcBef>
                <a:spcPts val="0"/>
              </a:spcBef>
            </a:pPr>
            <a:r>
              <a:rPr lang="es-ES" sz="2600" dirty="0"/>
              <a:t>El don se nos da por amor y para amar.</a:t>
            </a:r>
          </a:p>
          <a:p>
            <a:pPr lvl="1">
              <a:lnSpc>
                <a:spcPct val="120000"/>
              </a:lnSpc>
              <a:spcBef>
                <a:spcPts val="0"/>
              </a:spcBef>
            </a:pPr>
            <a:r>
              <a:rPr lang="es-ES" sz="2800" dirty="0"/>
              <a:t>Amar junto con Dios como Él ama, sirviendo al hermano y buscando su bien.</a:t>
            </a:r>
          </a:p>
          <a:p>
            <a:pPr lvl="1">
              <a:lnSpc>
                <a:spcPct val="120000"/>
              </a:lnSpc>
              <a:spcBef>
                <a:spcPts val="0"/>
              </a:spcBef>
            </a:pPr>
            <a:r>
              <a:rPr lang="es-ES" sz="2800" dirty="0"/>
              <a:t>Generosidad: medida de la gratitud.</a:t>
            </a:r>
          </a:p>
        </p:txBody>
      </p:sp>
      <p:sp>
        <p:nvSpPr>
          <p:cNvPr id="4" name="Footer Placeholder 4">
            <a:extLst>
              <a:ext uri="{FF2B5EF4-FFF2-40B4-BE49-F238E27FC236}">
                <a16:creationId xmlns:a16="http://schemas.microsoft.com/office/drawing/2014/main" id="{955912CB-9CF4-4A2B-859E-F56B8AB703F7}"/>
              </a:ext>
            </a:extLst>
          </p:cNvPr>
          <p:cNvSpPr>
            <a:spLocks noGrp="1"/>
          </p:cNvSpPr>
          <p:nvPr>
            <p:ph type="ftr" sz="quarter" idx="11"/>
          </p:nvPr>
        </p:nvSpPr>
        <p:spPr>
          <a:xfrm>
            <a:off x="1234525" y="6385239"/>
            <a:ext cx="6297612" cy="365125"/>
          </a:xfrm>
        </p:spPr>
        <p:txBody>
          <a:bodyPr/>
          <a:lstStyle/>
          <a:p>
            <a:r>
              <a:rPr lang="es-PR" sz="1050" dirty="0"/>
              <a:t>Oficina de Corresponsabilidad: Vicaría de Desarrollo</a:t>
            </a:r>
          </a:p>
        </p:txBody>
      </p:sp>
    </p:spTree>
    <p:extLst>
      <p:ext uri="{BB962C8B-B14F-4D97-AF65-F5344CB8AC3E}">
        <p14:creationId xmlns:p14="http://schemas.microsoft.com/office/powerpoint/2010/main" val="10769173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1234527" y="660386"/>
            <a:ext cx="8183011" cy="730751"/>
          </a:xfrm>
        </p:spPr>
        <p:txBody>
          <a:bodyPr/>
          <a:lstStyle/>
          <a:p>
            <a:r>
              <a:rPr lang="es-PR" b="1" dirty="0"/>
              <a:t>Cómo aplicar la corresponsabilidad…</a:t>
            </a:r>
          </a:p>
        </p:txBody>
      </p:sp>
      <p:sp>
        <p:nvSpPr>
          <p:cNvPr id="452611" name="Rectangle 3"/>
          <p:cNvSpPr>
            <a:spLocks noGrp="1" noChangeArrowheads="1"/>
          </p:cNvSpPr>
          <p:nvPr>
            <p:ph type="body" idx="1"/>
          </p:nvPr>
        </p:nvSpPr>
        <p:spPr>
          <a:xfrm>
            <a:off x="1234526" y="1336431"/>
            <a:ext cx="9214643" cy="5111263"/>
          </a:xfrm>
        </p:spPr>
        <p:txBody>
          <a:bodyPr anchor="ctr">
            <a:normAutofit fontScale="70000" lnSpcReduction="20000"/>
          </a:bodyPr>
          <a:lstStyle/>
          <a:p>
            <a:pPr marL="0" indent="0">
              <a:lnSpc>
                <a:spcPct val="120000"/>
              </a:lnSpc>
              <a:spcBef>
                <a:spcPts val="0"/>
              </a:spcBef>
              <a:buNone/>
            </a:pPr>
            <a:r>
              <a:rPr lang="es-ES" sz="5100" b="1" i="1" dirty="0"/>
              <a:t>En el ámbito eclesial/PARROQUIA:</a:t>
            </a:r>
          </a:p>
          <a:p>
            <a:pPr marL="0" indent="0">
              <a:lnSpc>
                <a:spcPct val="120000"/>
              </a:lnSpc>
              <a:spcBef>
                <a:spcPts val="0"/>
              </a:spcBef>
              <a:buNone/>
            </a:pPr>
            <a:r>
              <a:rPr lang="es-ES" sz="3900" dirty="0"/>
              <a:t>“No basta la entrega generosa del sacerdote y de las comunidades de religiosos. Se requiere que </a:t>
            </a:r>
            <a:r>
              <a:rPr lang="es-ES" sz="3900" b="1" dirty="0"/>
              <a:t>todos los laicos</a:t>
            </a:r>
            <a:r>
              <a:rPr lang="es-ES" sz="3900" dirty="0"/>
              <a:t> se sientan </a:t>
            </a:r>
            <a:r>
              <a:rPr lang="es-ES" sz="3900" b="1" dirty="0"/>
              <a:t>corresponsables</a:t>
            </a:r>
            <a:r>
              <a:rPr lang="es-ES" sz="3900" dirty="0"/>
              <a:t> en la formación de los discípulos y en la misión. Esto supone que los </a:t>
            </a:r>
            <a:r>
              <a:rPr lang="es-ES" sz="3900" b="1" u="sng" dirty="0"/>
              <a:t>párrocos sean promotores y animadores de la diversidad misionera</a:t>
            </a:r>
            <a:r>
              <a:rPr lang="es-ES" sz="3900" dirty="0"/>
              <a:t> y que dediquen tiempo generosamente al sacramento de la reconciliación. </a:t>
            </a:r>
            <a:r>
              <a:rPr lang="es-ES" sz="3900" b="1" u="sng" dirty="0"/>
              <a:t>Una parroquia renovada</a:t>
            </a:r>
            <a:r>
              <a:rPr lang="es-ES" sz="3900" dirty="0"/>
              <a:t> multiplica las personas que prestan servicios y acrecienta los ministerios.”</a:t>
            </a:r>
          </a:p>
          <a:p>
            <a:pPr marL="0" indent="0">
              <a:lnSpc>
                <a:spcPct val="120000"/>
              </a:lnSpc>
              <a:spcBef>
                <a:spcPts val="0"/>
              </a:spcBef>
              <a:buNone/>
            </a:pPr>
            <a:endParaRPr lang="es-ES" sz="3600" dirty="0"/>
          </a:p>
          <a:p>
            <a:pPr marL="0" indent="0">
              <a:lnSpc>
                <a:spcPct val="120000"/>
              </a:lnSpc>
              <a:spcBef>
                <a:spcPts val="0"/>
              </a:spcBef>
              <a:buNone/>
            </a:pPr>
            <a:r>
              <a:rPr lang="es-ES" sz="2100" dirty="0"/>
              <a:t>(Documento de Aparecida 202)</a:t>
            </a:r>
          </a:p>
        </p:txBody>
      </p:sp>
    </p:spTree>
    <p:extLst>
      <p:ext uri="{BB962C8B-B14F-4D97-AF65-F5344CB8AC3E}">
        <p14:creationId xmlns:p14="http://schemas.microsoft.com/office/powerpoint/2010/main" val="26427601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1234527" y="320432"/>
            <a:ext cx="8183011" cy="1070706"/>
          </a:xfrm>
        </p:spPr>
        <p:txBody>
          <a:bodyPr>
            <a:normAutofit fontScale="90000"/>
          </a:bodyPr>
          <a:lstStyle/>
          <a:p>
            <a:r>
              <a:rPr lang="es-PR" b="1" dirty="0"/>
              <a:t>P</a:t>
            </a:r>
            <a:r>
              <a:rPr lang="es-PR" sz="4000" b="1" dirty="0"/>
              <a:t>lan de Acción para introducir la Corresponsabilidad en su Parroquia…</a:t>
            </a:r>
          </a:p>
        </p:txBody>
      </p:sp>
      <p:sp>
        <p:nvSpPr>
          <p:cNvPr id="452611" name="Rectangle 3"/>
          <p:cNvSpPr>
            <a:spLocks noGrp="1" noChangeArrowheads="1"/>
          </p:cNvSpPr>
          <p:nvPr>
            <p:ph type="body" idx="1"/>
          </p:nvPr>
        </p:nvSpPr>
        <p:spPr>
          <a:xfrm>
            <a:off x="1234526" y="1500546"/>
            <a:ext cx="9214643" cy="5111263"/>
          </a:xfrm>
        </p:spPr>
        <p:txBody>
          <a:bodyPr anchor="ctr">
            <a:normAutofit fontScale="62500" lnSpcReduction="20000"/>
          </a:bodyPr>
          <a:lstStyle/>
          <a:p>
            <a:pPr>
              <a:lnSpc>
                <a:spcPct val="120000"/>
              </a:lnSpc>
              <a:spcBef>
                <a:spcPts val="0"/>
              </a:spcBef>
            </a:pPr>
            <a:r>
              <a:rPr lang="es-ES" sz="4000" b="1" dirty="0"/>
              <a:t>FASE I</a:t>
            </a:r>
          </a:p>
          <a:p>
            <a:pPr lvl="1">
              <a:lnSpc>
                <a:spcPct val="120000"/>
              </a:lnSpc>
              <a:spcBef>
                <a:spcPts val="0"/>
              </a:spcBef>
            </a:pPr>
            <a:r>
              <a:rPr lang="es-ES" sz="3400" dirty="0"/>
              <a:t>Es la etapa de preparación para el proceso de invitación, el cual inicia antes de y puede durar hasta 1 año.</a:t>
            </a:r>
          </a:p>
          <a:p>
            <a:pPr>
              <a:lnSpc>
                <a:spcPct val="120000"/>
              </a:lnSpc>
              <a:spcBef>
                <a:spcPts val="0"/>
              </a:spcBef>
            </a:pPr>
            <a:r>
              <a:rPr lang="es-ES" sz="4500" b="1" dirty="0"/>
              <a:t>FASE II</a:t>
            </a:r>
            <a:endParaRPr lang="es-ES" sz="3600" b="1" dirty="0"/>
          </a:p>
          <a:p>
            <a:pPr lvl="1">
              <a:lnSpc>
                <a:spcPct val="120000"/>
              </a:lnSpc>
              <a:spcBef>
                <a:spcPts val="0"/>
              </a:spcBef>
            </a:pPr>
            <a:r>
              <a:rPr lang="es-ES" sz="3400" dirty="0"/>
              <a:t>Del proceso de invitación inicia con el envío de la carta del Párroco a los fieles y continua durante los fines de semana de corresponsabilidad hasta el fin de semana de compromiso. (Es mas efectivo cuando las cartas de Párroco y toda comunicación es personalizada.)</a:t>
            </a:r>
          </a:p>
          <a:p>
            <a:pPr>
              <a:lnSpc>
                <a:spcPct val="120000"/>
              </a:lnSpc>
              <a:spcBef>
                <a:spcPts val="0"/>
              </a:spcBef>
            </a:pPr>
            <a:r>
              <a:rPr lang="es-ES" sz="4500" b="1" dirty="0"/>
              <a:t>FASE III</a:t>
            </a:r>
          </a:p>
          <a:p>
            <a:pPr lvl="1">
              <a:lnSpc>
                <a:spcPct val="120000"/>
              </a:lnSpc>
              <a:spcBef>
                <a:spcPts val="0"/>
              </a:spcBef>
            </a:pPr>
            <a:r>
              <a:rPr lang="es-ES" sz="3400" dirty="0"/>
              <a:t>Es el proceso de seguimiento. Esta fase inicia con la clasificación de las Formas de Compromiso devueltas por los fieles el Fin de Semana de Compromiso, el envío de las cartas de agradecimiento y el seguimiento con quienes no respondieron.</a:t>
            </a:r>
          </a:p>
        </p:txBody>
      </p:sp>
    </p:spTree>
    <p:extLst>
      <p:ext uri="{BB962C8B-B14F-4D97-AF65-F5344CB8AC3E}">
        <p14:creationId xmlns:p14="http://schemas.microsoft.com/office/powerpoint/2010/main" val="10413759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1234527" y="320432"/>
            <a:ext cx="8183011" cy="1070706"/>
          </a:xfrm>
        </p:spPr>
        <p:txBody>
          <a:bodyPr>
            <a:normAutofit fontScale="90000"/>
          </a:bodyPr>
          <a:lstStyle/>
          <a:p>
            <a:r>
              <a:rPr lang="es-PR" b="1" dirty="0"/>
              <a:t>P</a:t>
            </a:r>
            <a:r>
              <a:rPr lang="es-PR" sz="4000" b="1" dirty="0"/>
              <a:t>lan de Acción para introducir la Corresponsabilidad en su Parroquia…</a:t>
            </a:r>
          </a:p>
        </p:txBody>
      </p:sp>
      <p:sp>
        <p:nvSpPr>
          <p:cNvPr id="452611" name="Rectangle 3"/>
          <p:cNvSpPr>
            <a:spLocks noGrp="1" noChangeArrowheads="1"/>
          </p:cNvSpPr>
          <p:nvPr>
            <p:ph type="body" idx="1"/>
          </p:nvPr>
        </p:nvSpPr>
        <p:spPr>
          <a:xfrm>
            <a:off x="1234526" y="1500546"/>
            <a:ext cx="9214643" cy="5111263"/>
          </a:xfrm>
        </p:spPr>
        <p:txBody>
          <a:bodyPr anchor="ctr">
            <a:normAutofit/>
          </a:bodyPr>
          <a:lstStyle/>
          <a:p>
            <a:pPr marL="0" indent="0">
              <a:lnSpc>
                <a:spcPct val="120000"/>
              </a:lnSpc>
              <a:spcBef>
                <a:spcPts val="0"/>
              </a:spcBef>
              <a:buNone/>
            </a:pPr>
            <a:r>
              <a:rPr lang="es-ES" sz="3600" b="1" i="1" dirty="0"/>
              <a:t>La importancia del Liderazgo Parroquial:</a:t>
            </a:r>
            <a:endParaRPr lang="es-ES" sz="3600" b="1" dirty="0"/>
          </a:p>
          <a:p>
            <a:pPr>
              <a:lnSpc>
                <a:spcPct val="120000"/>
              </a:lnSpc>
              <a:spcBef>
                <a:spcPts val="0"/>
              </a:spcBef>
            </a:pPr>
            <a:r>
              <a:rPr lang="es-ES" sz="2800" dirty="0"/>
              <a:t>Existen tres grupos de lideres en la parroquia que deben creer firmemente en la invitación a la Corresponsabilidad Cristiana para que esta invitación tenga éxito, estos son:</a:t>
            </a:r>
          </a:p>
          <a:p>
            <a:pPr lvl="1">
              <a:lnSpc>
                <a:spcPct val="120000"/>
              </a:lnSpc>
              <a:spcBef>
                <a:spcPts val="0"/>
              </a:spcBef>
            </a:pPr>
            <a:r>
              <a:rPr lang="es-ES" sz="2400" dirty="0"/>
              <a:t>Primero: El párroco</a:t>
            </a:r>
          </a:p>
          <a:p>
            <a:pPr lvl="1">
              <a:lnSpc>
                <a:spcPct val="120000"/>
              </a:lnSpc>
              <a:spcBef>
                <a:spcPts val="0"/>
              </a:spcBef>
            </a:pPr>
            <a:r>
              <a:rPr lang="es-ES" sz="2400" dirty="0"/>
              <a:t>Segundo: El Comité de Corresponsabilidad</a:t>
            </a:r>
          </a:p>
          <a:p>
            <a:pPr lvl="1">
              <a:lnSpc>
                <a:spcPct val="120000"/>
              </a:lnSpc>
              <a:spcBef>
                <a:spcPts val="0"/>
              </a:spcBef>
            </a:pPr>
            <a:r>
              <a:rPr lang="es-ES" sz="2400" dirty="0"/>
              <a:t>Tercero: El Consejo Pastoral Parroquial</a:t>
            </a:r>
          </a:p>
        </p:txBody>
      </p:sp>
    </p:spTree>
    <p:extLst>
      <p:ext uri="{BB962C8B-B14F-4D97-AF65-F5344CB8AC3E}">
        <p14:creationId xmlns:p14="http://schemas.microsoft.com/office/powerpoint/2010/main" val="39696123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1430</TotalTime>
  <Words>1132</Words>
  <Application>Microsoft Office PowerPoint</Application>
  <PresentationFormat>Widescreen</PresentationFormat>
  <Paragraphs>134</Paragraphs>
  <Slides>12</Slides>
  <Notes>11</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12</vt:i4>
      </vt:variant>
      <vt:variant>
        <vt:lpstr>Custom Shows</vt:lpstr>
      </vt:variant>
      <vt:variant>
        <vt:i4>4</vt:i4>
      </vt:variant>
    </vt:vector>
  </HeadingPairs>
  <TitlesOfParts>
    <vt:vector size="24" baseType="lpstr">
      <vt:lpstr>Arial</vt:lpstr>
      <vt:lpstr>Berlin Sans FB</vt:lpstr>
      <vt:lpstr>Bradley Hand ITC</vt:lpstr>
      <vt:lpstr>Calibri</vt:lpstr>
      <vt:lpstr>Lucida Sans</vt:lpstr>
      <vt:lpstr>Trebuchet MS</vt:lpstr>
      <vt:lpstr>Wingdings 3</vt:lpstr>
      <vt:lpstr>Facet</vt:lpstr>
      <vt:lpstr>PowerPoint Presentation</vt:lpstr>
      <vt:lpstr>Cómo aplicar la corresponsabilidad…</vt:lpstr>
      <vt:lpstr>Cómo aplicar la corresponsabilidad…</vt:lpstr>
      <vt:lpstr>Cómo aplicar la corresponsabilidad…</vt:lpstr>
      <vt:lpstr>Cómo aplicar la corresponsabilidad…</vt:lpstr>
      <vt:lpstr>Cómo aplicar la corresponsabilidad…</vt:lpstr>
      <vt:lpstr>Cómo aplicar la corresponsabilidad…</vt:lpstr>
      <vt:lpstr>Plan de Acción para introducir la Corresponsabilidad en su Parroquia…</vt:lpstr>
      <vt:lpstr>Plan de Acción para introducir la Corresponsabilidad en su Parroquia…</vt:lpstr>
      <vt:lpstr>Implementando la Corresponsabilidad en la Parroquia…</vt:lpstr>
      <vt:lpstr>Implementando la Corresponsabilidad en la Parroquia…</vt:lpstr>
      <vt:lpstr>Recursos…</vt:lpstr>
      <vt:lpstr>Intro 1</vt:lpstr>
      <vt:lpstr>Body1</vt:lpstr>
      <vt:lpstr>Body 2</vt:lpstr>
      <vt:lpstr>Body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y Elba Pico</dc:creator>
  <cp:lastModifiedBy>Luis y Elba Pico</cp:lastModifiedBy>
  <cp:revision>27</cp:revision>
  <dcterms:created xsi:type="dcterms:W3CDTF">2018-09-02T18:01:17Z</dcterms:created>
  <dcterms:modified xsi:type="dcterms:W3CDTF">2019-10-08T18:58:10Z</dcterms:modified>
</cp:coreProperties>
</file>