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84" r:id="rId2"/>
    <p:sldId id="293" r:id="rId3"/>
    <p:sldId id="294" r:id="rId4"/>
    <p:sldId id="295" r:id="rId5"/>
    <p:sldId id="297" r:id="rId6"/>
    <p:sldId id="296" r:id="rId7"/>
    <p:sldId id="298" r:id="rId8"/>
    <p:sldId id="299" r:id="rId9"/>
    <p:sldId id="439" r:id="rId10"/>
  </p:sldIdLst>
  <p:sldSz cx="12192000" cy="6858000"/>
  <p:notesSz cx="6858000" cy="9144000"/>
  <p:custShowLst>
    <p:custShow name="Intro 1" id="0">
      <p:sldLst/>
    </p:custShow>
    <p:custShow name="Body1" id="1">
      <p:sldLst/>
    </p:custShow>
    <p:custShow name="Body 2" id="2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  <p:custShow name="Body 3" id="3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y Elba Pico" initials="LyEP" lastIdx="1" clrIdx="0">
    <p:extLst>
      <p:ext uri="{19B8F6BF-5375-455C-9EA6-DF929625EA0E}">
        <p15:presenceInfo xmlns:p15="http://schemas.microsoft.com/office/powerpoint/2012/main" userId="f15389ab9b06b3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custShow id="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27" y="6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E4203-95AB-4D39-B1AB-316894D4BA9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AF9D7-5D44-42BF-A557-6FEC5B23C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1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0000"/>
            <a:lum/>
          </a:blip>
          <a:srcRect/>
          <a:stretch>
            <a:fillRect l="41000" t="-8000" r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309C6-7E95-464B-813D-DB0069ACE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7" r="13757"/>
          <a:stretch/>
        </p:blipFill>
        <p:spPr>
          <a:xfrm>
            <a:off x="5847127" y="1191082"/>
            <a:ext cx="4232543" cy="3737645"/>
          </a:xfrm>
          <a:prstGeom prst="ellipse">
            <a:avLst/>
          </a:prstGeom>
          <a:effectLst>
            <a:reflection blurRad="6350" stA="50000" endA="295" endPos="92000" dist="101600" dir="5400000" sy="-100000" algn="bl" rotWithShape="0"/>
          </a:effectLst>
          <a:scene3d>
            <a:camera prst="perspectiveHeroicExtremeLeftFacing" fov="5700000">
              <a:rot lat="2400000" lon="1200000" rev="21425485"/>
            </a:camera>
            <a:lightRig rig="threePt" dir="t"/>
          </a:scene3d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50BBCD53-0E6C-4A2B-B493-BCDDE3056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478" y="679018"/>
            <a:ext cx="5602288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s-PR" altLang="en-US" sz="11000" b="1" i="0" u="none" strike="noStrike" cap="none" normalizeH="0" baseline="0" dirty="0">
                <a:ln>
                  <a:noFill/>
                </a:ln>
                <a:solidFill>
                  <a:srgbClr val="806000"/>
                </a:solidFill>
                <a:effectLst/>
                <a:latin typeface="Bradley Hand ITC" panose="03070402050302030203" pitchFamily="66" charset="0"/>
              </a:rPr>
              <a:t>Porque...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ACF89BA-F520-4460-AEAE-046D2DCB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656" y="4184207"/>
            <a:ext cx="7235190" cy="37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1er Encuentro Arquidiocesano</a:t>
            </a:r>
            <a:r>
              <a:rPr lang="en-US" altLang="en-US" sz="2000" dirty="0">
                <a:solidFill>
                  <a:srgbClr val="000000"/>
                </a:solidFill>
                <a:latin typeface="Berlin Sans FB" panose="020E0602020502020306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de Corresponsabilidad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Comit&amp;eacute; Arquidiocesano de Corresponsabilidad (CARCOpr)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97D7FEB-4F35-4135-B186-247A2B3F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85" y="5266169"/>
            <a:ext cx="2105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AutoShape 5">
            <a:extLst>
              <a:ext uri="{FF2B5EF4-FFF2-40B4-BE49-F238E27FC236}">
                <a16:creationId xmlns:a16="http://schemas.microsoft.com/office/drawing/2014/main" id="{37482F0F-6D57-418D-99A6-E9AF816E65E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674" y="5840756"/>
            <a:ext cx="1684261" cy="0"/>
          </a:xfrm>
          <a:prstGeom prst="straightConnector1">
            <a:avLst/>
          </a:prstGeom>
          <a:noFill/>
          <a:ln w="12700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pic>
        <p:nvPicPr>
          <p:cNvPr id="1030" name="Picture 6" descr="escudo-arq">
            <a:extLst>
              <a:ext uri="{FF2B5EF4-FFF2-40B4-BE49-F238E27FC236}">
                <a16:creationId xmlns:a16="http://schemas.microsoft.com/office/drawing/2014/main" id="{24756BD8-FFC8-49E4-B134-76400084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35" y="5266169"/>
            <a:ext cx="7429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E1B2D02B-38E1-4730-AC97-D9C98A025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892" y="5800014"/>
            <a:ext cx="99946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Arquidiócesis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San Juan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8FD9F6D6-CD63-45F2-B2CD-5ED12E19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43" y="4548129"/>
            <a:ext cx="5712903" cy="63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R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 de septiembre 2018 / Parroquia Ntra. Señora de la Piedad</a:t>
            </a:r>
            <a:br>
              <a:rPr kumimoji="0" lang="es-PR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s-PR" altLang="en-US" sz="140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Isla Verde, Carolina, 00979</a:t>
            </a:r>
            <a:r>
              <a:rPr kumimoji="0" lang="es-PR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5C1A38-24EB-497F-A796-DF8A90819D86}"/>
              </a:ext>
            </a:extLst>
          </p:cNvPr>
          <p:cNvSpPr txBox="1"/>
          <p:nvPr/>
        </p:nvSpPr>
        <p:spPr>
          <a:xfrm>
            <a:off x="975656" y="2303564"/>
            <a:ext cx="10391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altLang="en-US" sz="3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¡Así comienza todo!</a:t>
            </a:r>
          </a:p>
          <a:p>
            <a:r>
              <a:rPr lang="es-ES_tradnl" sz="3600" b="1" i="1" dirty="0">
                <a:latin typeface="Lucida Sans" panose="020B0602030504020204" pitchFamily="34" charset="77"/>
              </a:rPr>
              <a:t>Espiritualidad y Pilares de la Corresponsabilidad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2169F7-47D2-F84C-BD65-67F97264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944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0545702-C223-42BC-94E2-A2F748C251E3}"/>
              </a:ext>
            </a:extLst>
          </p:cNvPr>
          <p:cNvSpPr txBox="1"/>
          <p:nvPr/>
        </p:nvSpPr>
        <p:spPr>
          <a:xfrm>
            <a:off x="805341" y="1219460"/>
            <a:ext cx="1056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Finalizada ésta presentación los participantes podrán</a:t>
            </a:r>
            <a:r>
              <a:rPr lang="es-ES_tradnl" sz="3600" b="1" dirty="0">
                <a:latin typeface="Lucida Sans" panose="020B0602030504020204" pitchFamily="34" charset="77"/>
              </a:rPr>
              <a:t>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25BCAD-595A-4283-8AAA-95C36D04B987}"/>
              </a:ext>
            </a:extLst>
          </p:cNvPr>
          <p:cNvSpPr txBox="1"/>
          <p:nvPr/>
        </p:nvSpPr>
        <p:spPr>
          <a:xfrm>
            <a:off x="805341" y="2391518"/>
            <a:ext cx="10127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Definir y comprender la espiritualidad de la corresponsabilidad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Conocer la base bíblica en la que se fundamenta la espiritualidad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Nombrar y conocer los pilares necesarios que guían la corresponsabilidad</a:t>
            </a:r>
          </a:p>
          <a:p>
            <a:endParaRPr lang="es-ES_tradnl" b="1" dirty="0"/>
          </a:p>
        </p:txBody>
      </p:sp>
      <p:graphicFrame>
        <p:nvGraphicFramePr>
          <p:cNvPr id="11" name="Tabla 14">
            <a:extLst>
              <a:ext uri="{FF2B5EF4-FFF2-40B4-BE49-F238E27FC236}">
                <a16:creationId xmlns:a16="http://schemas.microsoft.com/office/drawing/2014/main" id="{53616FAC-0B4B-4C9D-863F-0964716BF9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232102"/>
          <a:ext cx="6309244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09244">
                  <a:extLst>
                    <a:ext uri="{9D8B030D-6E8A-4147-A177-3AD203B41FA5}">
                      <a16:colId xmlns:a16="http://schemas.microsoft.com/office/drawing/2014/main" val="3159419707"/>
                    </a:ext>
                  </a:extLst>
                </a:gridCol>
              </a:tblGrid>
              <a:tr h="407229">
                <a:tc>
                  <a:txBody>
                    <a:bodyPr/>
                    <a:lstStyle/>
                    <a:p>
                      <a:r>
                        <a:rPr lang="es-ES_tradnl" sz="2400" i="1" noProof="0" dirty="0"/>
                        <a:t>Espiritualidad y pilares de la corresponsabilidad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66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8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4">
            <a:extLst>
              <a:ext uri="{FF2B5EF4-FFF2-40B4-BE49-F238E27FC236}">
                <a16:creationId xmlns:a16="http://schemas.microsoft.com/office/drawing/2014/main" id="{53616FAC-0B4B-4C9D-863F-0964716BF9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232102"/>
          <a:ext cx="6309244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09244">
                  <a:extLst>
                    <a:ext uri="{9D8B030D-6E8A-4147-A177-3AD203B41FA5}">
                      <a16:colId xmlns:a16="http://schemas.microsoft.com/office/drawing/2014/main" val="3159419707"/>
                    </a:ext>
                  </a:extLst>
                </a:gridCol>
              </a:tblGrid>
              <a:tr h="407229">
                <a:tc>
                  <a:txBody>
                    <a:bodyPr/>
                    <a:lstStyle/>
                    <a:p>
                      <a:r>
                        <a:rPr lang="es-ES_tradnl" sz="2400" i="1" noProof="0" dirty="0"/>
                        <a:t>Espiritualidad y pilares de la corresponsabilidad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66207"/>
                  </a:ext>
                </a:extLst>
              </a:tr>
            </a:tbl>
          </a:graphicData>
        </a:graphic>
      </p:graphicFrame>
      <p:sp>
        <p:nvSpPr>
          <p:cNvPr id="5" name="CuadroTexto 7">
            <a:extLst>
              <a:ext uri="{FF2B5EF4-FFF2-40B4-BE49-F238E27FC236}">
                <a16:creationId xmlns:a16="http://schemas.microsoft.com/office/drawing/2014/main" id="{E778B93D-1C0F-48CD-9BD0-4CA7FD10DD76}"/>
              </a:ext>
            </a:extLst>
          </p:cNvPr>
          <p:cNvSpPr txBox="1"/>
          <p:nvPr/>
        </p:nvSpPr>
        <p:spPr>
          <a:xfrm>
            <a:off x="909323" y="1760402"/>
            <a:ext cx="10373353" cy="333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3200" b="1" dirty="0"/>
              <a:t>¿Que es corresponsabilidad?…..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un estilo de vida, una actitud, mandato bíblico.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la respuesta del discípulo agradecido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amar a Dios con los mismos dones que el nos regala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un proceso de conversión continuo y decisión consciente.</a:t>
            </a:r>
          </a:p>
        </p:txBody>
      </p:sp>
    </p:spTree>
    <p:extLst>
      <p:ext uri="{BB962C8B-B14F-4D97-AF65-F5344CB8AC3E}">
        <p14:creationId xmlns:p14="http://schemas.microsoft.com/office/powerpoint/2010/main" val="20672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4">
            <a:extLst>
              <a:ext uri="{FF2B5EF4-FFF2-40B4-BE49-F238E27FC236}">
                <a16:creationId xmlns:a16="http://schemas.microsoft.com/office/drawing/2014/main" id="{53616FAC-0B4B-4C9D-863F-0964716BF9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232102"/>
          <a:ext cx="6309244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09244">
                  <a:extLst>
                    <a:ext uri="{9D8B030D-6E8A-4147-A177-3AD203B41FA5}">
                      <a16:colId xmlns:a16="http://schemas.microsoft.com/office/drawing/2014/main" val="3159419707"/>
                    </a:ext>
                  </a:extLst>
                </a:gridCol>
              </a:tblGrid>
              <a:tr h="407229">
                <a:tc>
                  <a:txBody>
                    <a:bodyPr/>
                    <a:lstStyle/>
                    <a:p>
                      <a:r>
                        <a:rPr lang="es-ES_tradnl" sz="2400" i="1" noProof="0" dirty="0"/>
                        <a:t>Espiritualidad y pilares de la corresponsabilidad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66207"/>
                  </a:ext>
                </a:extLst>
              </a:tr>
            </a:tbl>
          </a:graphicData>
        </a:graphic>
      </p:graphicFrame>
      <p:sp>
        <p:nvSpPr>
          <p:cNvPr id="4" name="CuadroTexto 7">
            <a:extLst>
              <a:ext uri="{FF2B5EF4-FFF2-40B4-BE49-F238E27FC236}">
                <a16:creationId xmlns:a16="http://schemas.microsoft.com/office/drawing/2014/main" id="{1635FFC5-6315-48E8-92B2-760FB5FFBB0D}"/>
              </a:ext>
            </a:extLst>
          </p:cNvPr>
          <p:cNvSpPr txBox="1"/>
          <p:nvPr/>
        </p:nvSpPr>
        <p:spPr>
          <a:xfrm>
            <a:off x="1135117" y="1511148"/>
            <a:ext cx="9274327" cy="416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b="1" dirty="0"/>
          </a:p>
          <a:p>
            <a:r>
              <a:rPr lang="es-ES_tradnl" sz="3200" b="1" dirty="0"/>
              <a:t>Que nos dice la palabra...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1 Samuel 1, 24-28 </a:t>
            </a:r>
            <a:r>
              <a:rPr lang="es-ES_tradnl" sz="2800" b="1" dirty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Salmos 28, 35, 36 (entre otros) </a:t>
            </a:r>
            <a:endParaRPr lang="es-ES_tradnl" sz="28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Lucas 4, 38-44 (curación de la suegra de Pedro)</a:t>
            </a:r>
            <a:endParaRPr lang="es-ES_tradnl" sz="28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Lucas 17, 7-10 </a:t>
            </a:r>
            <a:endParaRPr lang="es-ES_tradnl" sz="28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Efesios 5, 20 </a:t>
            </a:r>
          </a:p>
        </p:txBody>
      </p:sp>
    </p:spTree>
    <p:extLst>
      <p:ext uri="{BB962C8B-B14F-4D97-AF65-F5344CB8AC3E}">
        <p14:creationId xmlns:p14="http://schemas.microsoft.com/office/powerpoint/2010/main" val="21220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4">
            <a:extLst>
              <a:ext uri="{FF2B5EF4-FFF2-40B4-BE49-F238E27FC236}">
                <a16:creationId xmlns:a16="http://schemas.microsoft.com/office/drawing/2014/main" id="{53616FAC-0B4B-4C9D-863F-0964716BF9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232102"/>
          <a:ext cx="6309244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09244">
                  <a:extLst>
                    <a:ext uri="{9D8B030D-6E8A-4147-A177-3AD203B41FA5}">
                      <a16:colId xmlns:a16="http://schemas.microsoft.com/office/drawing/2014/main" val="3159419707"/>
                    </a:ext>
                  </a:extLst>
                </a:gridCol>
              </a:tblGrid>
              <a:tr h="407229">
                <a:tc>
                  <a:txBody>
                    <a:bodyPr/>
                    <a:lstStyle/>
                    <a:p>
                      <a:r>
                        <a:rPr lang="es-ES_tradnl" sz="2400" i="1" noProof="0" dirty="0"/>
                        <a:t>Espiritualidad y pilares de la corresponsabilidad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66207"/>
                  </a:ext>
                </a:extLst>
              </a:tr>
            </a:tbl>
          </a:graphicData>
        </a:graphic>
      </p:graphicFrame>
      <p:sp>
        <p:nvSpPr>
          <p:cNvPr id="4" name="CuadroTexto 7">
            <a:extLst>
              <a:ext uri="{FF2B5EF4-FFF2-40B4-BE49-F238E27FC236}">
                <a16:creationId xmlns:a16="http://schemas.microsoft.com/office/drawing/2014/main" id="{1635FFC5-6315-48E8-92B2-760FB5FFBB0D}"/>
              </a:ext>
            </a:extLst>
          </p:cNvPr>
          <p:cNvSpPr txBox="1"/>
          <p:nvPr/>
        </p:nvSpPr>
        <p:spPr>
          <a:xfrm>
            <a:off x="1135117" y="1511148"/>
            <a:ext cx="9274327" cy="416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800" b="1" dirty="0"/>
          </a:p>
          <a:p>
            <a:r>
              <a:rPr lang="es-ES_tradnl" sz="3200" b="1" dirty="0"/>
              <a:t>Que nos dice la palabra...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1 Samuel 1, 24-28 </a:t>
            </a:r>
            <a:r>
              <a:rPr lang="es-ES_tradnl" sz="2800" b="1" dirty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Salmos 28, 35, 36 (entre otros) </a:t>
            </a:r>
            <a:endParaRPr lang="es-ES_tradnl" sz="28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Lucas 4, 38-44 (curación de la suegra de Pedro)</a:t>
            </a:r>
            <a:endParaRPr lang="es-ES_tradnl" sz="28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Lucas 17, 7-10 </a:t>
            </a:r>
            <a:endParaRPr lang="es-ES_tradnl" sz="2800" b="1" dirty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Efesios 5, 20 </a:t>
            </a:r>
          </a:p>
        </p:txBody>
      </p:sp>
    </p:spTree>
    <p:extLst>
      <p:ext uri="{BB962C8B-B14F-4D97-AF65-F5344CB8AC3E}">
        <p14:creationId xmlns:p14="http://schemas.microsoft.com/office/powerpoint/2010/main" val="1382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4">
            <a:extLst>
              <a:ext uri="{FF2B5EF4-FFF2-40B4-BE49-F238E27FC236}">
                <a16:creationId xmlns:a16="http://schemas.microsoft.com/office/drawing/2014/main" id="{53616FAC-0B4B-4C9D-863F-0964716BF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91520"/>
              </p:ext>
            </p:extLst>
          </p:nvPr>
        </p:nvGraphicFramePr>
        <p:xfrm>
          <a:off x="2032000" y="232102"/>
          <a:ext cx="8161258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61258">
                  <a:extLst>
                    <a:ext uri="{9D8B030D-6E8A-4147-A177-3AD203B41FA5}">
                      <a16:colId xmlns:a16="http://schemas.microsoft.com/office/drawing/2014/main" val="3159419707"/>
                    </a:ext>
                  </a:extLst>
                </a:gridCol>
              </a:tblGrid>
              <a:tr h="1200328">
                <a:tc>
                  <a:txBody>
                    <a:bodyPr/>
                    <a:lstStyle/>
                    <a:p>
                      <a:pPr algn="ctr"/>
                      <a:r>
                        <a:rPr lang="es-ES_tradnl" sz="2400" i="1" noProof="0" dirty="0"/>
                        <a:t>Espiritualidad y pilares de la corresponsabilidad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566207"/>
                  </a:ext>
                </a:extLst>
              </a:tr>
            </a:tbl>
          </a:graphicData>
        </a:graphic>
      </p:graphicFrame>
      <p:graphicFrame>
        <p:nvGraphicFramePr>
          <p:cNvPr id="6" name="Tabla 8">
            <a:extLst>
              <a:ext uri="{FF2B5EF4-FFF2-40B4-BE49-F238E27FC236}">
                <a16:creationId xmlns:a16="http://schemas.microsoft.com/office/drawing/2014/main" id="{A584CD43-B510-448D-917D-975A20601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357392"/>
              </p:ext>
            </p:extLst>
          </p:nvPr>
        </p:nvGraphicFramePr>
        <p:xfrm>
          <a:off x="1998742" y="3223003"/>
          <a:ext cx="8194516" cy="321348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097258">
                  <a:extLst>
                    <a:ext uri="{9D8B030D-6E8A-4147-A177-3AD203B41FA5}">
                      <a16:colId xmlns:a16="http://schemas.microsoft.com/office/drawing/2014/main" val="438606389"/>
                    </a:ext>
                  </a:extLst>
                </a:gridCol>
                <a:gridCol w="4097258">
                  <a:extLst>
                    <a:ext uri="{9D8B030D-6E8A-4147-A177-3AD203B41FA5}">
                      <a16:colId xmlns:a16="http://schemas.microsoft.com/office/drawing/2014/main" val="3196171937"/>
                    </a:ext>
                  </a:extLst>
                </a:gridCol>
              </a:tblGrid>
              <a:tr h="2782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2800" i="1" noProof="0" dirty="0">
                          <a:solidFill>
                            <a:schemeClr val="tx1"/>
                          </a:solidFill>
                        </a:rPr>
                        <a:t>Las Tres </a:t>
                      </a:r>
                      <a:r>
                        <a:rPr lang="es-ES_tradnl" sz="2800" i="1" noProof="0" dirty="0" err="1">
                          <a:solidFill>
                            <a:schemeClr val="tx1"/>
                          </a:solidFill>
                        </a:rPr>
                        <a:t>G’s</a:t>
                      </a:r>
                      <a:endParaRPr lang="es-ES_tradnl" sz="2800" i="1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2800" noProof="0" dirty="0">
                          <a:solidFill>
                            <a:schemeClr val="tx1"/>
                          </a:solidFill>
                        </a:rPr>
                        <a:t> Gratuidad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2800" noProof="0" dirty="0">
                          <a:solidFill>
                            <a:schemeClr val="tx1"/>
                          </a:solidFill>
                        </a:rPr>
                        <a:t>Gratitud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2800" noProof="0" dirty="0">
                          <a:solidFill>
                            <a:schemeClr val="tx1"/>
                          </a:solidFill>
                        </a:rPr>
                        <a:t>Generosidad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28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2800" i="1" noProof="0" dirty="0">
                          <a:solidFill>
                            <a:schemeClr val="tx1"/>
                          </a:solidFill>
                        </a:rPr>
                        <a:t>Las Tres </a:t>
                      </a:r>
                      <a:r>
                        <a:rPr lang="es-ES_tradnl" sz="2800" i="1" noProof="0" dirty="0" err="1">
                          <a:solidFill>
                            <a:schemeClr val="tx1"/>
                          </a:solidFill>
                        </a:rPr>
                        <a:t>T’s</a:t>
                      </a:r>
                      <a:r>
                        <a:rPr lang="es-ES_tradnl" sz="2800" i="1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2800" noProof="0" dirty="0">
                          <a:solidFill>
                            <a:schemeClr val="tx1"/>
                          </a:solidFill>
                        </a:rPr>
                        <a:t>Talento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2800" noProof="0" dirty="0">
                          <a:solidFill>
                            <a:schemeClr val="tx1"/>
                          </a:solidFill>
                        </a:rPr>
                        <a:t>Tesoro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_tradnl" sz="2800" noProof="0" dirty="0">
                          <a:solidFill>
                            <a:schemeClr val="tx1"/>
                          </a:solidFill>
                        </a:rPr>
                        <a:t>Tiempo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597803"/>
                  </a:ext>
                </a:extLst>
              </a:tr>
            </a:tbl>
          </a:graphicData>
        </a:graphic>
      </p:graphicFrame>
      <p:sp>
        <p:nvSpPr>
          <p:cNvPr id="7" name="CuadroTexto 9">
            <a:extLst>
              <a:ext uri="{FF2B5EF4-FFF2-40B4-BE49-F238E27FC236}">
                <a16:creationId xmlns:a16="http://schemas.microsoft.com/office/drawing/2014/main" id="{FEC43D50-B01A-483E-A0F3-FC3524565F04}"/>
              </a:ext>
            </a:extLst>
          </p:cNvPr>
          <p:cNvSpPr txBox="1"/>
          <p:nvPr/>
        </p:nvSpPr>
        <p:spPr>
          <a:xfrm>
            <a:off x="2032000" y="1854751"/>
            <a:ext cx="805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/>
              <a:t>     y …¿cómo le correspondes?</a:t>
            </a:r>
            <a:endParaRPr lang="es-ES_tradnl" sz="3200" b="1" dirty="0"/>
          </a:p>
        </p:txBody>
      </p:sp>
    </p:spTree>
    <p:extLst>
      <p:ext uri="{BB962C8B-B14F-4D97-AF65-F5344CB8AC3E}">
        <p14:creationId xmlns:p14="http://schemas.microsoft.com/office/powerpoint/2010/main" val="231490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4">
            <a:extLst>
              <a:ext uri="{FF2B5EF4-FFF2-40B4-BE49-F238E27FC236}">
                <a16:creationId xmlns:a16="http://schemas.microsoft.com/office/drawing/2014/main" id="{53616FAC-0B4B-4C9D-863F-0964716BF9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232102"/>
          <a:ext cx="8161258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61258">
                  <a:extLst>
                    <a:ext uri="{9D8B030D-6E8A-4147-A177-3AD203B41FA5}">
                      <a16:colId xmlns:a16="http://schemas.microsoft.com/office/drawing/2014/main" val="3159419707"/>
                    </a:ext>
                  </a:extLst>
                </a:gridCol>
              </a:tblGrid>
              <a:tr h="1200328">
                <a:tc>
                  <a:txBody>
                    <a:bodyPr/>
                    <a:lstStyle/>
                    <a:p>
                      <a:pPr algn="ctr"/>
                      <a:r>
                        <a:rPr lang="es-ES_tradnl" sz="2400" i="1" noProof="0" dirty="0"/>
                        <a:t>Espiritualidad y pilares de la corresponsabilidad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566207"/>
                  </a:ext>
                </a:extLst>
              </a:tr>
            </a:tbl>
          </a:graphicData>
        </a:graphic>
      </p:graphicFrame>
      <p:sp>
        <p:nvSpPr>
          <p:cNvPr id="5" name="CuadroTexto 3">
            <a:extLst>
              <a:ext uri="{FF2B5EF4-FFF2-40B4-BE49-F238E27FC236}">
                <a16:creationId xmlns:a16="http://schemas.microsoft.com/office/drawing/2014/main" id="{E0D5E3B3-45F2-4A36-A646-6E3A78501084}"/>
              </a:ext>
            </a:extLst>
          </p:cNvPr>
          <p:cNvSpPr txBox="1"/>
          <p:nvPr/>
        </p:nvSpPr>
        <p:spPr>
          <a:xfrm>
            <a:off x="2032000" y="1860308"/>
            <a:ext cx="88460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i="1" dirty="0"/>
              <a:t>   </a:t>
            </a:r>
            <a:r>
              <a:rPr lang="es-ES_tradnl" sz="3600" b="1" i="1" dirty="0"/>
              <a:t>….pilares de la corresponsabilidad</a:t>
            </a:r>
          </a:p>
          <a:p>
            <a:endParaRPr lang="es-ES_tradnl" sz="3600" b="1" dirty="0"/>
          </a:p>
          <a:p>
            <a:r>
              <a:rPr lang="es-ES_tradnl" sz="3600" b="1" dirty="0"/>
              <a:t>… ¡¡¡¡hay que crecer!!!!!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Oración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Formación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Acogida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/>
              <a:t>Servicio</a:t>
            </a:r>
            <a:endParaRPr lang="es-ES_tradnl" sz="3200" b="1" dirty="0"/>
          </a:p>
          <a:p>
            <a:endParaRPr lang="es-ES_tradnl" sz="3200" b="1" dirty="0"/>
          </a:p>
        </p:txBody>
      </p:sp>
    </p:spTree>
    <p:extLst>
      <p:ext uri="{BB962C8B-B14F-4D97-AF65-F5344CB8AC3E}">
        <p14:creationId xmlns:p14="http://schemas.microsoft.com/office/powerpoint/2010/main" val="28092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4">
            <a:extLst>
              <a:ext uri="{FF2B5EF4-FFF2-40B4-BE49-F238E27FC236}">
                <a16:creationId xmlns:a16="http://schemas.microsoft.com/office/drawing/2014/main" id="{53616FAC-0B4B-4C9D-863F-0964716BF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100526"/>
              </p:ext>
            </p:extLst>
          </p:nvPr>
        </p:nvGraphicFramePr>
        <p:xfrm>
          <a:off x="2032000" y="232102"/>
          <a:ext cx="8161258" cy="11727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161258">
                  <a:extLst>
                    <a:ext uri="{9D8B030D-6E8A-4147-A177-3AD203B41FA5}">
                      <a16:colId xmlns:a16="http://schemas.microsoft.com/office/drawing/2014/main" val="3159419707"/>
                    </a:ext>
                  </a:extLst>
                </a:gridCol>
              </a:tblGrid>
              <a:tr h="1172749">
                <a:tc>
                  <a:txBody>
                    <a:bodyPr/>
                    <a:lstStyle/>
                    <a:p>
                      <a:pPr algn="ctr"/>
                      <a:r>
                        <a:rPr lang="es-ES_tradnl" sz="2400" i="1" noProof="0" dirty="0"/>
                        <a:t>Espiritualidad y pilares de la corresponsabilidad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56620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9A7BAB7-C32A-4205-9C6C-9B806A845551}"/>
              </a:ext>
            </a:extLst>
          </p:cNvPr>
          <p:cNvSpPr txBox="1"/>
          <p:nvPr/>
        </p:nvSpPr>
        <p:spPr>
          <a:xfrm>
            <a:off x="1475465" y="1638332"/>
            <a:ext cx="927432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Conclusion</a:t>
            </a:r>
          </a:p>
          <a:p>
            <a:pPr algn="ctr"/>
            <a:endParaRPr lang="en-US" sz="3200" b="1" i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/>
              <a:t>La </a:t>
            </a:r>
            <a:r>
              <a:rPr lang="es-ES_tradnl" sz="2800" b="1" dirty="0"/>
              <a:t>corresponsabilidad es la espiritualidad del discípulo agradecido que reconoce que todo viene de Dios.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_tradnl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_tradnl" sz="2800" b="1" dirty="0"/>
              <a:t>Es la respuesta de ese discípulo corresponsable que tiene como misión el ayudar a anunciar la Buena Nueva, colaborando con Dios para la salvación de los demás.</a:t>
            </a:r>
          </a:p>
        </p:txBody>
      </p:sp>
    </p:spTree>
    <p:extLst>
      <p:ext uri="{BB962C8B-B14F-4D97-AF65-F5344CB8AC3E}">
        <p14:creationId xmlns:p14="http://schemas.microsoft.com/office/powerpoint/2010/main" val="32023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211" y="453007"/>
            <a:ext cx="8046589" cy="1359016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s-ES_tradnl" sz="3200" dirty="0">
                <a:solidFill>
                  <a:schemeClr val="bg1">
                    <a:lumMod val="50000"/>
                  </a:schemeClr>
                </a:solidFill>
              </a:rPr>
              <a:t>¡Camino al discipulado!</a:t>
            </a:r>
            <a:br>
              <a:rPr lang="es-ES_tradnl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s-ES_tradnl" sz="2000" dirty="0"/>
              <a:t>Comité de Corresponsabilidad </a:t>
            </a:r>
            <a:br>
              <a:rPr lang="es-ES_tradnl" sz="2000" dirty="0"/>
            </a:br>
            <a:r>
              <a:rPr lang="es-ES_tradnl" sz="2000" dirty="0"/>
              <a:t>Parroquia María Madre de la Misericordia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638" y="1575033"/>
            <a:ext cx="8625162" cy="4550614"/>
          </a:xfrm>
        </p:spPr>
        <p:txBody>
          <a:bodyPr anchor="ctr" anchorCtr="0"/>
          <a:lstStyle/>
          <a:p>
            <a:pPr marL="0" indent="0" algn="ctr">
              <a:spcAft>
                <a:spcPts val="2400"/>
              </a:spcAft>
              <a:buNone/>
            </a:pPr>
            <a:r>
              <a:rPr lang="es-ES_tradnl" sz="2800" b="1" i="1" dirty="0">
                <a:solidFill>
                  <a:srgbClr val="000000"/>
                </a:solidFill>
                <a:latin typeface="Arial"/>
                <a:cs typeface="Arial"/>
              </a:rPr>
              <a:t>¡Muchas gracias, que Dios les bendiga…</a:t>
            </a:r>
          </a:p>
          <a:p>
            <a:pPr marL="0" indent="0" algn="ctr">
              <a:spcAft>
                <a:spcPts val="2400"/>
              </a:spcAft>
              <a:buNone/>
            </a:pPr>
            <a:r>
              <a:rPr lang="es-ES_tradnl" dirty="0">
                <a:solidFill>
                  <a:srgbClr val="000000"/>
                </a:solidFill>
                <a:latin typeface="Arial"/>
                <a:cs typeface="Arial"/>
              </a:rPr>
              <a:t> y les colme de dones para devolverle a Él y compartirlos con nuestros hermanos!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_tradnl" sz="4000" dirty="0">
                <a:solidFill>
                  <a:srgbClr val="000000"/>
                </a:solidFill>
                <a:latin typeface="Edwardian Script ITC"/>
                <a:cs typeface="Edwardian Script ITC"/>
                <a:hlinkClick r:id="" action="ppaction://customshow?id=0"/>
              </a:rPr>
              <a:t>P. Ángel Ciappi y Virgen Milagros Rivera</a:t>
            </a:r>
            <a:endParaRPr lang="es-ES_tradnl" sz="4000" dirty="0">
              <a:solidFill>
                <a:srgbClr val="000000"/>
              </a:solidFill>
              <a:latin typeface="Edwardian Script ITC"/>
              <a:cs typeface="Edwardian Script ITC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s-ES_tradnl" dirty="0">
                <a:solidFill>
                  <a:srgbClr val="000000"/>
                </a:solidFill>
                <a:latin typeface="Arial"/>
                <a:cs typeface="Arial"/>
              </a:rPr>
              <a:t>8 de septiembre de 2018</a:t>
            </a:r>
          </a:p>
        </p:txBody>
      </p:sp>
    </p:spTree>
    <p:extLst>
      <p:ext uri="{BB962C8B-B14F-4D97-AF65-F5344CB8AC3E}">
        <p14:creationId xmlns:p14="http://schemas.microsoft.com/office/powerpoint/2010/main" val="18046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1193</TotalTime>
  <Words>362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4</vt:i4>
      </vt:variant>
    </vt:vector>
  </HeadingPairs>
  <TitlesOfParts>
    <vt:vector size="23" baseType="lpstr">
      <vt:lpstr>Arial</vt:lpstr>
      <vt:lpstr>Berlin Sans FB</vt:lpstr>
      <vt:lpstr>Bradley Hand ITC</vt:lpstr>
      <vt:lpstr>Calibri</vt:lpstr>
      <vt:lpstr>Edwardian Script ITC</vt:lpstr>
      <vt:lpstr>Lucida Sans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¡Camino al discipulado! Comité de Corresponsabilidad  Parroquia María Madre de la Misericordia</vt:lpstr>
      <vt:lpstr>Intro 1</vt:lpstr>
      <vt:lpstr>Body1</vt:lpstr>
      <vt:lpstr>Body 2</vt:lpstr>
      <vt:lpstr>Body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y Elba Pico</dc:creator>
  <cp:lastModifiedBy>Luis y Elba Pico</cp:lastModifiedBy>
  <cp:revision>9</cp:revision>
  <dcterms:created xsi:type="dcterms:W3CDTF">2018-09-02T18:01:17Z</dcterms:created>
  <dcterms:modified xsi:type="dcterms:W3CDTF">2018-09-11T00:26:45Z</dcterms:modified>
</cp:coreProperties>
</file>