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436" r:id="rId2"/>
    <p:sldId id="406" r:id="rId3"/>
    <p:sldId id="407" r:id="rId4"/>
    <p:sldId id="409" r:id="rId5"/>
    <p:sldId id="410" r:id="rId6"/>
    <p:sldId id="411" r:id="rId7"/>
    <p:sldId id="412" r:id="rId8"/>
    <p:sldId id="414" r:id="rId9"/>
    <p:sldId id="391" r:id="rId10"/>
    <p:sldId id="415" r:id="rId11"/>
    <p:sldId id="398" r:id="rId12"/>
    <p:sldId id="399" r:id="rId13"/>
    <p:sldId id="400" r:id="rId14"/>
    <p:sldId id="401" r:id="rId15"/>
    <p:sldId id="402" r:id="rId16"/>
    <p:sldId id="403" r:id="rId17"/>
    <p:sldId id="413" r:id="rId18"/>
    <p:sldId id="352" r:id="rId19"/>
    <p:sldId id="416" r:id="rId20"/>
    <p:sldId id="418" r:id="rId21"/>
    <p:sldId id="421" r:id="rId22"/>
    <p:sldId id="423" r:id="rId23"/>
    <p:sldId id="422" r:id="rId24"/>
    <p:sldId id="424" r:id="rId25"/>
    <p:sldId id="420" r:id="rId26"/>
    <p:sldId id="419" r:id="rId27"/>
    <p:sldId id="425" r:id="rId28"/>
    <p:sldId id="426" r:id="rId29"/>
    <p:sldId id="427" r:id="rId30"/>
    <p:sldId id="428" r:id="rId31"/>
    <p:sldId id="429" r:id="rId32"/>
    <p:sldId id="434" r:id="rId33"/>
    <p:sldId id="430" r:id="rId34"/>
    <p:sldId id="441" r:id="rId35"/>
    <p:sldId id="431" r:id="rId36"/>
    <p:sldId id="432" r:id="rId37"/>
    <p:sldId id="433" r:id="rId38"/>
    <p:sldId id="440" r:id="rId39"/>
  </p:sldIdLst>
  <p:sldSz cx="12192000" cy="6858000"/>
  <p:notesSz cx="6858000" cy="9144000"/>
  <p:custShowLst>
    <p:custShow name="Intro 1" id="0">
      <p:sldLst/>
    </p:custShow>
    <p:custShow name="Body1" id="1">
      <p:sldLst/>
    </p:custShow>
    <p:custShow name="Body 2" id="2">
      <p:sldLst>
        <p:sld r:id="rId2"/>
      </p:sldLst>
    </p:custShow>
    <p:custShow name="Body 3" id="3">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6"/>
        <p:sld r:id="rId37"/>
        <p:sld r:id="rId38"/>
        <p:sld r:id="rId39"/>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y Elba Pico" initials="LyEP" lastIdx="1" clrIdx="0">
    <p:extLst>
      <p:ext uri="{19B8F6BF-5375-455C-9EA6-DF929625EA0E}">
        <p15:presenceInfo xmlns:p15="http://schemas.microsoft.com/office/powerpoint/2012/main" userId="f15389ab9b06b3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custShow id="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03" autoAdjust="0"/>
    <p:restoredTop sz="94660"/>
  </p:normalViewPr>
  <p:slideViewPr>
    <p:cSldViewPr snapToGrid="0">
      <p:cViewPr varScale="1">
        <p:scale>
          <a:sx n="67" d="100"/>
          <a:sy n="67" d="100"/>
        </p:scale>
        <p:origin x="48" y="6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E4203-95AB-4D39-B1AB-316894D4BA91}" type="datetimeFigureOut">
              <a:rPr lang="en-US" smtClean="0"/>
              <a:t>9/10/2018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AF9D7-5D44-42BF-A557-6FEC5B23CBA6}" type="slidenum">
              <a:rPr lang="en-US" smtClean="0"/>
              <a:t>‹#›</a:t>
            </a:fld>
            <a:endParaRPr lang="en-US"/>
          </a:p>
        </p:txBody>
      </p:sp>
    </p:spTree>
    <p:extLst>
      <p:ext uri="{BB962C8B-B14F-4D97-AF65-F5344CB8AC3E}">
        <p14:creationId xmlns:p14="http://schemas.microsoft.com/office/powerpoint/2010/main" val="2608111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2</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9286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24</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680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25</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2723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26</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5204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27</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569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28</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1471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29</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7383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30</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9498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31</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752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32</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0289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33</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49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03A4A820-26D3-4548-BC19-E327F00191ED}" type="slidenum">
              <a:rPr lang="es-ES"/>
              <a:pPr/>
              <a:t>14</a:t>
            </a:fld>
            <a:endParaRPr lang="es-E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5279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35</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6225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36</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3020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37</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4707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42AC27EE-6741-48AA-AD2E-5112A7C6C899}" type="slidenum">
              <a:rPr lang="es-ES"/>
              <a:pPr/>
              <a:t>17</a:t>
            </a:fld>
            <a:endParaRPr lang="es-ES"/>
          </a:p>
        </p:txBody>
      </p:sp>
      <p:sp>
        <p:nvSpPr>
          <p:cNvPr id="448514" name="Rectangle 2"/>
          <p:cNvSpPr>
            <a:spLocks noGrp="1" noRot="1" noChangeAspect="1" noChangeArrowheads="1" noTextEdit="1"/>
          </p:cNvSpPr>
          <p:nvPr>
            <p:ph type="sldImg"/>
          </p:nvPr>
        </p:nvSpPr>
        <p:spPr>
          <a:xfrm>
            <a:off x="458788" y="719138"/>
            <a:ext cx="6400800" cy="3600450"/>
          </a:xfrm>
          <a:ln/>
        </p:spPr>
      </p:sp>
      <p:sp>
        <p:nvSpPr>
          <p:cNvPr id="448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60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18</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263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19</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643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20</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895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21</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012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22</a:t>
            </a:fld>
            <a:endParaRPr lang="es-ES"/>
          </a:p>
        </p:txBody>
      </p:sp>
      <p:sp>
        <p:nvSpPr>
          <p:cNvPr id="380930" name="Rectangle 2"/>
          <p:cNvSpPr>
            <a:spLocks noGrp="1" noRot="1" noChangeAspect="1" noChangeArrowheads="1" noTextEdit="1"/>
          </p:cNvSpPr>
          <p:nvPr>
            <p:ph type="sldImg"/>
          </p:nvPr>
        </p:nvSpPr>
        <p:spPr>
          <a:xfrm>
            <a:off x="458788" y="719138"/>
            <a:ext cx="64008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711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B5B0B591-0372-4806-9413-4CFEC5DA2C44}" type="slidenum">
              <a:rPr lang="es-ES"/>
              <a:pPr/>
              <a:t>23</a:t>
            </a:fld>
            <a:endParaRPr lang="es-ES"/>
          </a:p>
        </p:txBody>
      </p:sp>
      <p:sp>
        <p:nvSpPr>
          <p:cNvPr id="380930" name="Rectangle 2"/>
          <p:cNvSpPr>
            <a:spLocks noGrp="1" noRot="1" noChangeAspect="1" noChangeArrowheads="1" noTextEdit="1"/>
          </p:cNvSpPr>
          <p:nvPr>
            <p:ph type="sldImg"/>
          </p:nvPr>
        </p:nvSpPr>
        <p:spPr>
          <a:xfrm>
            <a:off x="1258888" y="719138"/>
            <a:ext cx="4800600" cy="3600450"/>
          </a:xfrm>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136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20000"/>
            <a:lum/>
          </a:blip>
          <a:srcRect/>
          <a:stretch>
            <a:fillRect l="41000" t="-8000" r="-4000" b="-10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corresponsabilidad@arqs.org" TargetMode="External"/><Relationship Id="rId7"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dioslc.org/stewardship" TargetMode="External"/><Relationship Id="rId5" Type="http://schemas.openxmlformats.org/officeDocument/2006/relationships/hyperlink" Target="http://www.osv.com/" TargetMode="External"/><Relationship Id="rId4" Type="http://schemas.openxmlformats.org/officeDocument/2006/relationships/hyperlink" Target="http://www.catholicstewarsdship.org/"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www.carcopr.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9309C6-7E95-464B-813D-DB0069ACE7A7}"/>
              </a:ext>
            </a:extLst>
          </p:cNvPr>
          <p:cNvPicPr>
            <a:picLocks noChangeAspect="1"/>
          </p:cNvPicPr>
          <p:nvPr/>
        </p:nvPicPr>
        <p:blipFill rotWithShape="1">
          <a:blip r:embed="rId2"/>
          <a:srcRect l="13757" r="13757"/>
          <a:stretch/>
        </p:blipFill>
        <p:spPr>
          <a:xfrm>
            <a:off x="5847127" y="1191082"/>
            <a:ext cx="4232543" cy="3737645"/>
          </a:xfrm>
          <a:prstGeom prst="ellipse">
            <a:avLst/>
          </a:prstGeom>
          <a:effectLst>
            <a:reflection blurRad="6350" stA="50000" endA="295" endPos="92000" dist="101600" dir="5400000" sy="-100000" algn="bl" rotWithShape="0"/>
          </a:effectLst>
          <a:scene3d>
            <a:camera prst="perspectiveHeroicExtremeLeftFacing" fov="5700000">
              <a:rot lat="2400000" lon="1200000" rev="21425485"/>
            </a:camera>
            <a:lightRig rig="threePt" dir="t"/>
          </a:scene3d>
        </p:spPr>
      </p:pic>
      <p:sp>
        <p:nvSpPr>
          <p:cNvPr id="6" name="Text Box 2">
            <a:extLst>
              <a:ext uri="{FF2B5EF4-FFF2-40B4-BE49-F238E27FC236}">
                <a16:creationId xmlns:a16="http://schemas.microsoft.com/office/drawing/2014/main" id="{50BBCD53-0E6C-4A2B-B493-BCDDE30569AC}"/>
              </a:ext>
            </a:extLst>
          </p:cNvPr>
          <p:cNvSpPr txBox="1">
            <a:spLocks noChangeArrowheads="1"/>
          </p:cNvSpPr>
          <p:nvPr/>
        </p:nvSpPr>
        <p:spPr bwMode="auto">
          <a:xfrm>
            <a:off x="1050530" y="601762"/>
            <a:ext cx="5602288" cy="15192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
              </a:spcAft>
              <a:buClrTx/>
              <a:buSzTx/>
              <a:buFontTx/>
              <a:buNone/>
              <a:tabLst/>
            </a:pPr>
            <a:r>
              <a:rPr kumimoji="0" lang="es-PR" altLang="en-US" sz="11000" b="1" i="0" u="none" strike="noStrike" cap="none" normalizeH="0" baseline="0" dirty="0">
                <a:ln>
                  <a:noFill/>
                </a:ln>
                <a:solidFill>
                  <a:srgbClr val="806000"/>
                </a:solidFill>
                <a:effectLst/>
                <a:latin typeface="Bradley Hand ITC" panose="03070402050302030203" pitchFamily="66" charset="0"/>
              </a:rPr>
              <a:t>Porque...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3">
            <a:extLst>
              <a:ext uri="{FF2B5EF4-FFF2-40B4-BE49-F238E27FC236}">
                <a16:creationId xmlns:a16="http://schemas.microsoft.com/office/drawing/2014/main" id="{6ACF89BA-F520-4460-AEAE-046D2DCBD2D0}"/>
              </a:ext>
            </a:extLst>
          </p:cNvPr>
          <p:cNvSpPr txBox="1">
            <a:spLocks noChangeArrowheads="1"/>
          </p:cNvSpPr>
          <p:nvPr/>
        </p:nvSpPr>
        <p:spPr bwMode="auto">
          <a:xfrm>
            <a:off x="975656" y="4491790"/>
            <a:ext cx="7235190" cy="3744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Berlin Sans FB" panose="020E0602020502020306" pitchFamily="34" charset="0"/>
              </a:rPr>
              <a:t>1er Encuentro Arquidiocesano</a:t>
            </a:r>
            <a:r>
              <a:rPr lang="en-US" altLang="en-US" sz="2000" dirty="0">
                <a:solidFill>
                  <a:srgbClr val="000000"/>
                </a:solidFill>
                <a:latin typeface="Berlin Sans FB" panose="020E0602020502020306" pitchFamily="34" charset="0"/>
              </a:rPr>
              <a:t> </a:t>
            </a:r>
            <a:r>
              <a:rPr kumimoji="0" lang="en-US" altLang="en-US" sz="2000" b="0" i="0" u="none" strike="noStrike" cap="none" normalizeH="0" baseline="0" dirty="0">
                <a:ln>
                  <a:noFill/>
                </a:ln>
                <a:solidFill>
                  <a:srgbClr val="000000"/>
                </a:solidFill>
                <a:effectLst/>
                <a:latin typeface="Berlin Sans FB" panose="020E0602020502020306" pitchFamily="34" charset="0"/>
              </a:rPr>
              <a:t>de Corresponsabilidad</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1028" name="Picture 4" descr="Comit&amp;eacute; Arquidiocesano de Corresponsabilidad (CARCOpr)">
            <a:hlinkClick r:id="" action="ppaction://noaction"/>
            <a:extLst>
              <a:ext uri="{FF2B5EF4-FFF2-40B4-BE49-F238E27FC236}">
                <a16:creationId xmlns:a16="http://schemas.microsoft.com/office/drawing/2014/main" id="{D97D7FEB-4F35-4135-B186-247A2B3FC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685" y="5573752"/>
            <a:ext cx="21050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029" name="AutoShape 5">
            <a:extLst>
              <a:ext uri="{FF2B5EF4-FFF2-40B4-BE49-F238E27FC236}">
                <a16:creationId xmlns:a16="http://schemas.microsoft.com/office/drawing/2014/main" id="{37482F0F-6D57-418D-99A6-E9AF816E65EA}"/>
              </a:ext>
            </a:extLst>
          </p:cNvPr>
          <p:cNvCxnSpPr>
            <a:cxnSpLocks noChangeShapeType="1"/>
          </p:cNvCxnSpPr>
          <p:nvPr/>
        </p:nvCxnSpPr>
        <p:spPr bwMode="auto">
          <a:xfrm flipH="1">
            <a:off x="3851674" y="6148339"/>
            <a:ext cx="1684261" cy="0"/>
          </a:xfrm>
          <a:prstGeom prst="straightConnector1">
            <a:avLst/>
          </a:prstGeom>
          <a:noFill/>
          <a:ln w="12700">
            <a:solidFill>
              <a:srgbClr val="5B9B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1030" name="Picture 6" descr="escudo-arq">
            <a:extLst>
              <a:ext uri="{FF2B5EF4-FFF2-40B4-BE49-F238E27FC236}">
                <a16:creationId xmlns:a16="http://schemas.microsoft.com/office/drawing/2014/main" id="{24756BD8-FFC8-49E4-B134-764000840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735" y="5573752"/>
            <a:ext cx="7429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Text Box 8">
            <a:extLst>
              <a:ext uri="{FF2B5EF4-FFF2-40B4-BE49-F238E27FC236}">
                <a16:creationId xmlns:a16="http://schemas.microsoft.com/office/drawing/2014/main" id="{E1B2D02B-38E1-4730-AC97-D9C98A02576E}"/>
              </a:ext>
            </a:extLst>
          </p:cNvPr>
          <p:cNvSpPr txBox="1">
            <a:spLocks noChangeArrowheads="1"/>
          </p:cNvSpPr>
          <p:nvPr/>
        </p:nvSpPr>
        <p:spPr bwMode="auto">
          <a:xfrm>
            <a:off x="3670892" y="6107597"/>
            <a:ext cx="999460" cy="619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err="1">
                <a:ln>
                  <a:noFill/>
                </a:ln>
                <a:solidFill>
                  <a:srgbClr val="000000"/>
                </a:solidFill>
                <a:effectLst/>
                <a:latin typeface="Calibri" panose="020F0502020204030204" pitchFamily="34" charset="0"/>
              </a:rPr>
              <a:t>Arquidiócesis</a:t>
            </a:r>
            <a:r>
              <a:rPr kumimoji="0" lang="en-US" altLang="en-US" sz="900" b="1" i="0" u="none" strike="noStrike" cap="none" normalizeH="0" baseline="0" dirty="0">
                <a:ln>
                  <a:noFill/>
                </a:ln>
                <a:solidFill>
                  <a:srgbClr val="000000"/>
                </a:solidFill>
                <a:effectLst/>
                <a:latin typeface="Calibri" panose="020F050202020403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Calibri" panose="020F0502020204030204" pitchFamily="34" charset="0"/>
              </a:rPr>
              <a:t>de San Juan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9">
            <a:extLst>
              <a:ext uri="{FF2B5EF4-FFF2-40B4-BE49-F238E27FC236}">
                <a16:creationId xmlns:a16="http://schemas.microsoft.com/office/drawing/2014/main" id="{8FD9F6D6-CD63-45F2-B2CD-5ED12E195EB2}"/>
              </a:ext>
            </a:extLst>
          </p:cNvPr>
          <p:cNvSpPr txBox="1">
            <a:spLocks noChangeArrowheads="1"/>
          </p:cNvSpPr>
          <p:nvPr/>
        </p:nvSpPr>
        <p:spPr bwMode="auto">
          <a:xfrm>
            <a:off x="805343" y="4822452"/>
            <a:ext cx="5712903" cy="6324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PR" altLang="en-US" sz="1600" i="0" u="none" strike="noStrike" cap="none" normalizeH="0" baseline="0" dirty="0">
                <a:ln>
                  <a:noFill/>
                </a:ln>
                <a:solidFill>
                  <a:srgbClr val="000000"/>
                </a:solidFill>
                <a:effectLst/>
                <a:latin typeface="Calibri" panose="020F0502020204030204" pitchFamily="34" charset="0"/>
              </a:rPr>
              <a:t>8 de septiembre 2018 / Parroquia Ntra. Señora de la Piedad</a:t>
            </a:r>
            <a:br>
              <a:rPr kumimoji="0" lang="es-PR" altLang="en-US" sz="2000" i="0" u="none" strike="noStrike" cap="none" normalizeH="0" baseline="0" dirty="0">
                <a:ln>
                  <a:noFill/>
                </a:ln>
                <a:solidFill>
                  <a:srgbClr val="000000"/>
                </a:solidFill>
                <a:effectLst/>
                <a:latin typeface="Calibri" panose="020F0502020204030204" pitchFamily="34" charset="0"/>
              </a:rPr>
            </a:br>
            <a:r>
              <a:rPr kumimoji="0" lang="es-PR" altLang="en-US" sz="1400" i="0" u="none" strike="noStrike" cap="none" normalizeH="0" baseline="0" dirty="0">
                <a:ln>
                  <a:noFill/>
                </a:ln>
                <a:solidFill>
                  <a:srgbClr val="222222"/>
                </a:solidFill>
                <a:effectLst/>
                <a:latin typeface="Arial" panose="020B0604020202020204" pitchFamily="34" charset="0"/>
              </a:rPr>
              <a:t>Isla Verde, Carolina, 00979</a:t>
            </a:r>
            <a:r>
              <a:rPr kumimoji="0" lang="es-PR" altLang="en-US" sz="2000" i="0" u="none" strike="noStrike" cap="none" normalizeH="0" baseline="0" dirty="0">
                <a:ln>
                  <a:noFill/>
                </a:ln>
                <a:solidFill>
                  <a:srgbClr val="000000"/>
                </a:solidFill>
                <a:effectLst/>
                <a:latin typeface="Calibri" panose="020F0502020204030204" pitchFamily="34" charset="0"/>
              </a:rPr>
              <a:t> </a:t>
            </a:r>
            <a:endParaRPr kumimoji="0" lang="en-US" altLang="en-US" sz="200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965C1A38-24EB-497F-A796-DF8A90819D86}"/>
              </a:ext>
            </a:extLst>
          </p:cNvPr>
          <p:cNvSpPr txBox="1"/>
          <p:nvPr/>
        </p:nvSpPr>
        <p:spPr>
          <a:xfrm>
            <a:off x="975656" y="2141730"/>
            <a:ext cx="7607137" cy="2308324"/>
          </a:xfrm>
          <a:prstGeom prst="rect">
            <a:avLst/>
          </a:prstGeom>
          <a:noFill/>
        </p:spPr>
        <p:txBody>
          <a:bodyPr wrap="square" rtlCol="0">
            <a:spAutoFit/>
          </a:bodyPr>
          <a:lstStyle/>
          <a:p>
            <a:r>
              <a:rPr lang="es-PR" altLang="en-US" sz="4800" b="1" dirty="0">
                <a:solidFill>
                  <a:schemeClr val="accent3">
                    <a:lumMod val="75000"/>
                  </a:schemeClr>
                </a:solidFill>
                <a:latin typeface="Calibri" panose="020F0502020204030204" pitchFamily="34" charset="0"/>
                <a:cs typeface="Calibri" panose="020F0502020204030204" pitchFamily="34" charset="0"/>
              </a:rPr>
              <a:t>¡Manos a la obra!</a:t>
            </a:r>
          </a:p>
          <a:p>
            <a:r>
              <a:rPr lang="es-PR" sz="4800" dirty="0">
                <a:latin typeface="Calibri" panose="020F0502020204030204" pitchFamily="34" charset="0"/>
                <a:cs typeface="Calibri" panose="020F0502020204030204" pitchFamily="34" charset="0"/>
              </a:rPr>
              <a:t>Cómo aplicar la corresponsabilidad…</a:t>
            </a:r>
          </a:p>
        </p:txBody>
      </p:sp>
    </p:spTree>
    <p:extLst>
      <p:ext uri="{BB962C8B-B14F-4D97-AF65-F5344CB8AC3E}">
        <p14:creationId xmlns:p14="http://schemas.microsoft.com/office/powerpoint/2010/main" val="40863796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b="1" kern="1200" dirty="0">
                <a:solidFill>
                  <a:schemeClr val="accent5">
                    <a:lumMod val="50000"/>
                  </a:schemeClr>
                </a:solidFill>
                <a:effectLst>
                  <a:outerShdw blurRad="38100" dist="38100" dir="2700000" algn="tl">
                    <a:srgbClr val="000000">
                      <a:alpha val="43137"/>
                    </a:srgbClr>
                  </a:outerShdw>
                </a:effectLst>
              </a:rPr>
              <a:t>Cómo aplicar la corresponsabilidad…</a:t>
            </a:r>
          </a:p>
        </p:txBody>
      </p:sp>
      <p:sp>
        <p:nvSpPr>
          <p:cNvPr id="3" name="Content Placeholder 2"/>
          <p:cNvSpPr>
            <a:spLocks noGrp="1"/>
          </p:cNvSpPr>
          <p:nvPr>
            <p:ph idx="1"/>
          </p:nvPr>
        </p:nvSpPr>
        <p:spPr>
          <a:xfrm>
            <a:off x="2090738" y="1752600"/>
            <a:ext cx="8001000" cy="4391044"/>
          </a:xfrm>
        </p:spPr>
        <p:txBody>
          <a:bodyPr/>
          <a:lstStyle/>
          <a:p>
            <a:pPr lvl="1">
              <a:buNone/>
            </a:pPr>
            <a:endParaRPr lang="en-US" sz="2000" dirty="0"/>
          </a:p>
          <a:p>
            <a:pPr lvl="1">
              <a:buNone/>
            </a:pPr>
            <a:endParaRPr lang="en-US" sz="2000" dirty="0"/>
          </a:p>
          <a:p>
            <a:pPr lvl="1">
              <a:buNone/>
            </a:pPr>
            <a:endParaRPr lang="en-US" sz="2000" dirty="0"/>
          </a:p>
          <a:p>
            <a:pPr lvl="1">
              <a:buNone/>
            </a:pPr>
            <a:endParaRPr lang="en-US" sz="2000" dirty="0"/>
          </a:p>
          <a:p>
            <a:pPr lvl="1">
              <a:buNone/>
            </a:pPr>
            <a:endParaRPr lang="en-US" sz="2000" dirty="0"/>
          </a:p>
          <a:p>
            <a:pPr lvl="1">
              <a:buNone/>
            </a:pPr>
            <a:endParaRPr lang="en-US" sz="2000" dirty="0"/>
          </a:p>
          <a:p>
            <a:pPr lvl="1">
              <a:buNone/>
            </a:pPr>
            <a:endParaRPr lang="en-US" sz="2000" dirty="0"/>
          </a:p>
          <a:p>
            <a:pPr lvl="1">
              <a:buFont typeface="Wingdings" pitchFamily="2" charset="2"/>
              <a:buChar char="§"/>
            </a:pPr>
            <a:endParaRPr lang="es-PR" sz="1400" dirty="0"/>
          </a:p>
          <a:p>
            <a:pPr>
              <a:buNone/>
            </a:pPr>
            <a:endParaRPr lang="es-PR" sz="3200" dirty="0">
              <a:solidFill>
                <a:schemeClr val="accent6">
                  <a:lumMod val="50000"/>
                </a:schemeClr>
              </a:solidFill>
            </a:endParaRPr>
          </a:p>
        </p:txBody>
      </p:sp>
      <p:sp>
        <p:nvSpPr>
          <p:cNvPr id="5" name="Rectangle 4"/>
          <p:cNvSpPr/>
          <p:nvPr/>
        </p:nvSpPr>
        <p:spPr>
          <a:xfrm>
            <a:off x="796545" y="1486612"/>
            <a:ext cx="8358246" cy="5518434"/>
          </a:xfrm>
          <a:prstGeom prst="rect">
            <a:avLst/>
          </a:prstGeom>
        </p:spPr>
        <p:txBody>
          <a:bodyPr wrap="square">
            <a:spAutoFit/>
          </a:bodyPr>
          <a:lstStyle/>
          <a:p>
            <a:pPr marL="849313" lvl="1" indent="-392113"/>
            <a:r>
              <a:rPr lang="es-PR" sz="3200" b="1" dirty="0">
                <a:solidFill>
                  <a:srgbClr val="FFC000"/>
                </a:solidFill>
                <a:effectLst>
                  <a:outerShdw blurRad="38100" dist="38100" dir="2700000" algn="tl">
                    <a:srgbClr val="000000">
                      <a:alpha val="43137"/>
                    </a:srgbClr>
                  </a:outerShdw>
                </a:effectLst>
                <a:latin typeface="+mj-lt"/>
              </a:rPr>
              <a:t>En el ámbito Personal / Familia</a:t>
            </a:r>
          </a:p>
          <a:p>
            <a:pPr marL="849313" lvl="1" indent="-392113"/>
            <a:endParaRPr lang="es-PR" sz="2800" dirty="0">
              <a:solidFill>
                <a:schemeClr val="tx2">
                  <a:lumMod val="75000"/>
                </a:schemeClr>
              </a:solidFill>
              <a:latin typeface="+mj-lt"/>
            </a:endParaRPr>
          </a:p>
          <a:p>
            <a:pPr algn="ctr"/>
            <a:r>
              <a:rPr lang="es-PR" sz="2600" dirty="0"/>
              <a:t>A través del encuentro con Jesús</a:t>
            </a:r>
          </a:p>
          <a:p>
            <a:pPr lvl="1">
              <a:spcBef>
                <a:spcPct val="10000"/>
              </a:spcBef>
              <a:buFont typeface="Wingdings" pitchFamily="2" charset="2"/>
              <a:buChar char="v"/>
            </a:pPr>
            <a:r>
              <a:rPr lang="es-PR" sz="2200" b="1" dirty="0">
                <a:solidFill>
                  <a:schemeClr val="tx2">
                    <a:lumMod val="75000"/>
                  </a:schemeClr>
                </a:solidFill>
                <a:effectLst>
                  <a:outerShdw blurRad="38100" dist="38100" dir="2700000" algn="tl">
                    <a:srgbClr val="000000">
                      <a:alpha val="43137"/>
                    </a:srgbClr>
                  </a:outerShdw>
                </a:effectLst>
              </a:rPr>
              <a:t>Oración</a:t>
            </a:r>
          </a:p>
          <a:p>
            <a:pPr lvl="2">
              <a:buFont typeface="Wingdings" pitchFamily="2" charset="2"/>
              <a:buChar char="ü"/>
            </a:pPr>
            <a:r>
              <a:rPr lang="es-PR" sz="2100" dirty="0"/>
              <a:t>Signo de la gracia / Nos sintoniza con Jesús y su voluntad</a:t>
            </a:r>
          </a:p>
          <a:p>
            <a:pPr lvl="2">
              <a:buFont typeface="Wingdings" pitchFamily="2" charset="2"/>
              <a:buChar char="ü"/>
            </a:pPr>
            <a:r>
              <a:rPr lang="es-PR" sz="2100" dirty="0"/>
              <a:t>Apoyados en la Palabra</a:t>
            </a:r>
          </a:p>
          <a:p>
            <a:pPr lvl="1">
              <a:spcBef>
                <a:spcPct val="10000"/>
              </a:spcBef>
              <a:buFont typeface="Wingdings" pitchFamily="2" charset="2"/>
              <a:buChar char="v"/>
            </a:pPr>
            <a:r>
              <a:rPr lang="es-PR" sz="2200" b="1" dirty="0">
                <a:solidFill>
                  <a:schemeClr val="tx2">
                    <a:lumMod val="75000"/>
                  </a:schemeClr>
                </a:solidFill>
                <a:effectLst>
                  <a:outerShdw blurRad="38100" dist="38100" dir="2700000" algn="tl">
                    <a:srgbClr val="000000">
                      <a:alpha val="43137"/>
                    </a:srgbClr>
                  </a:outerShdw>
                </a:effectLst>
              </a:rPr>
              <a:t>Sacramentos</a:t>
            </a:r>
          </a:p>
          <a:p>
            <a:pPr lvl="2"/>
            <a:r>
              <a:rPr lang="es-PR" sz="2100" dirty="0"/>
              <a:t>Recibir la Eucaristía es hacerse don para que Dios pueda donarse por medio de lo que somos y tenemos. Por eso la Eucaristía crea comunión y educa a la comunión</a:t>
            </a:r>
          </a:p>
          <a:p>
            <a:pPr lvl="1">
              <a:spcBef>
                <a:spcPct val="10000"/>
              </a:spcBef>
              <a:buFont typeface="Wingdings" pitchFamily="2" charset="2"/>
              <a:buChar char="v"/>
            </a:pPr>
            <a:r>
              <a:rPr lang="es-PR" sz="2200" b="1" dirty="0">
                <a:solidFill>
                  <a:schemeClr val="tx2">
                    <a:lumMod val="75000"/>
                  </a:schemeClr>
                </a:solidFill>
                <a:effectLst>
                  <a:outerShdw blurRad="38100" dist="38100" dir="2700000" algn="tl">
                    <a:srgbClr val="000000">
                      <a:alpha val="43137"/>
                    </a:srgbClr>
                  </a:outerShdw>
                </a:effectLst>
              </a:rPr>
              <a:t>Formación</a:t>
            </a:r>
          </a:p>
          <a:p>
            <a:pPr lvl="2"/>
            <a:r>
              <a:rPr lang="es-PR" sz="2100" dirty="0"/>
              <a:t>Para poder dar razón de nuestra fe</a:t>
            </a:r>
          </a:p>
          <a:p>
            <a:pPr marL="849313" lvl="1" indent="-392113">
              <a:buFont typeface="Arial" pitchFamily="34" charset="0"/>
              <a:buChar char="•"/>
            </a:pPr>
            <a:endParaRPr lang="es-PR" sz="3200" dirty="0">
              <a:solidFill>
                <a:schemeClr val="tx2">
                  <a:lumMod val="75000"/>
                </a:schemeClr>
              </a:solidFill>
              <a:latin typeface="+mj-lt"/>
            </a:endParaRPr>
          </a:p>
          <a:p>
            <a:pPr marL="849313" lvl="1" indent="-392113">
              <a:buFont typeface="Arial" pitchFamily="34" charset="0"/>
              <a:buChar char="•"/>
            </a:pPr>
            <a:endParaRPr lang="es-PR" sz="3200" dirty="0">
              <a:solidFill>
                <a:schemeClr val="tx2">
                  <a:lumMod val="75000"/>
                </a:schemeClr>
              </a:solidFill>
              <a:latin typeface="+mj-lt"/>
            </a:endParaRPr>
          </a:p>
        </p:txBody>
      </p:sp>
      <p:pic>
        <p:nvPicPr>
          <p:cNvPr id="6" name="Picture 5"/>
          <p:cNvPicPr/>
          <p:nvPr/>
        </p:nvPicPr>
        <p:blipFill>
          <a:blip r:embed="rId2"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30224364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3874" name="Rectangle 2"/>
          <p:cNvSpPr>
            <a:spLocks noGrp="1" noChangeArrowheads="1"/>
          </p:cNvSpPr>
          <p:nvPr>
            <p:ph type="body" idx="1"/>
          </p:nvPr>
        </p:nvSpPr>
        <p:spPr>
          <a:xfrm>
            <a:off x="938156" y="1717676"/>
            <a:ext cx="8078787" cy="4564063"/>
          </a:xfrm>
          <a:noFill/>
          <a:ln/>
        </p:spPr>
        <p:txBody>
          <a:bodyPr/>
          <a:lstStyle/>
          <a:p>
            <a:pPr>
              <a:lnSpc>
                <a:spcPct val="90000"/>
              </a:lnSpc>
              <a:spcBef>
                <a:spcPct val="0"/>
              </a:spcBef>
              <a:buFont typeface="Wingdings" pitchFamily="2" charset="2"/>
              <a:buNone/>
            </a:pPr>
            <a:endParaRPr lang="es-PR" sz="2200" i="1" dirty="0"/>
          </a:p>
          <a:p>
            <a:pPr>
              <a:lnSpc>
                <a:spcPct val="90000"/>
              </a:lnSpc>
              <a:spcBef>
                <a:spcPct val="0"/>
              </a:spcBef>
              <a:buFont typeface="Wingdings" pitchFamily="2" charset="2"/>
              <a:buNone/>
            </a:pPr>
            <a:r>
              <a:rPr lang="es-PR" sz="2200" i="1" dirty="0"/>
              <a:t>	    </a:t>
            </a:r>
            <a:r>
              <a:rPr lang="es-PR" sz="2200" u="sng" dirty="0"/>
              <a:t>Cada bautizado, en efecto, es portador de dones</a:t>
            </a:r>
            <a:r>
              <a:rPr lang="es-PR" sz="2200" dirty="0"/>
              <a:t> que debe desarrollar en unidad y </a:t>
            </a:r>
            <a:r>
              <a:rPr lang="es-PR" sz="2200" dirty="0" err="1"/>
              <a:t>complemen-tariedad</a:t>
            </a:r>
            <a:r>
              <a:rPr lang="es-PR" sz="2200" dirty="0"/>
              <a:t> con los de los otros, a fin de formar el único Cuerpo de Cristo, entregado para la vida del mundo. […] </a:t>
            </a:r>
            <a:r>
              <a:rPr lang="es-PR" sz="2200" u="sng" dirty="0"/>
              <a:t>Cada comunidad está llamada a descubrir e integrar los talentos escondidos y silenciosos que el Espíritu regala a los fieles</a:t>
            </a:r>
            <a:r>
              <a:rPr lang="es-PR" sz="2200" dirty="0"/>
              <a:t>.				(Documento de Aparecida 162)</a:t>
            </a:r>
          </a:p>
          <a:p>
            <a:pPr>
              <a:lnSpc>
                <a:spcPct val="90000"/>
              </a:lnSpc>
              <a:spcBef>
                <a:spcPct val="0"/>
              </a:spcBef>
              <a:buFont typeface="Wingdings" pitchFamily="2" charset="2"/>
              <a:buNone/>
            </a:pPr>
            <a:endParaRPr lang="es-PR" sz="1000" dirty="0"/>
          </a:p>
          <a:p>
            <a:pPr>
              <a:lnSpc>
                <a:spcPct val="90000"/>
              </a:lnSpc>
              <a:spcBef>
                <a:spcPct val="0"/>
              </a:spcBef>
              <a:buFont typeface="Wingdings" pitchFamily="2" charset="2"/>
              <a:buNone/>
            </a:pPr>
            <a:r>
              <a:rPr lang="es-PR" sz="2200" dirty="0"/>
              <a:t>		Es necesario que nuestros fieles se sientan realmente </a:t>
            </a:r>
            <a:r>
              <a:rPr lang="es-PR" sz="2200" u="sng" dirty="0"/>
              <a:t>miembros de una comunidad eclesial</a:t>
            </a:r>
            <a:r>
              <a:rPr lang="es-PR" sz="2200" dirty="0"/>
              <a:t> y </a:t>
            </a:r>
            <a:r>
              <a:rPr lang="es-PR" sz="2200" b="1" dirty="0"/>
              <a:t>corresponsables</a:t>
            </a:r>
            <a:r>
              <a:rPr lang="es-PR" sz="2200" dirty="0"/>
              <a:t> en su desarrollo.</a:t>
            </a:r>
          </a:p>
          <a:p>
            <a:pPr>
              <a:lnSpc>
                <a:spcPct val="90000"/>
              </a:lnSpc>
              <a:spcBef>
                <a:spcPct val="0"/>
              </a:spcBef>
              <a:buFont typeface="Wingdings" pitchFamily="2" charset="2"/>
              <a:buNone/>
            </a:pPr>
            <a:r>
              <a:rPr lang="en-US" sz="2200" dirty="0"/>
              <a:t>				(</a:t>
            </a:r>
            <a:r>
              <a:rPr lang="en-US" sz="2200" dirty="0" err="1"/>
              <a:t>Documento</a:t>
            </a:r>
            <a:r>
              <a:rPr lang="en-US" sz="2200" dirty="0"/>
              <a:t> de </a:t>
            </a:r>
            <a:r>
              <a:rPr lang="en-US" sz="2200" dirty="0" err="1"/>
              <a:t>Aparecida</a:t>
            </a:r>
            <a:r>
              <a:rPr lang="en-US" sz="2200" dirty="0"/>
              <a:t> 226)</a:t>
            </a:r>
            <a:endParaRPr lang="es-PR" sz="2200" dirty="0"/>
          </a:p>
        </p:txBody>
      </p:sp>
      <p:sp>
        <p:nvSpPr>
          <p:cNvPr id="463876" name="Rectangle 4"/>
          <p:cNvSpPr>
            <a:spLocks noChangeArrowheads="1"/>
          </p:cNvSpPr>
          <p:nvPr/>
        </p:nvSpPr>
        <p:spPr bwMode="auto">
          <a:xfrm>
            <a:off x="1292341" y="437804"/>
            <a:ext cx="7021513" cy="1216025"/>
          </a:xfrm>
          <a:prstGeom prst="rect">
            <a:avLst/>
          </a:prstGeom>
          <a:noFill/>
          <a:ln w="9525">
            <a:noFill/>
            <a:miter lim="800000"/>
            <a:headEnd/>
            <a:tailEnd/>
          </a:ln>
          <a:effectLst/>
        </p:spPr>
        <p:txBody>
          <a:bodyPr anchor="b"/>
          <a:lstStyle/>
          <a:p>
            <a:pPr eaLnBrk="1" hangingPunct="1"/>
            <a:r>
              <a:rPr lang="es-PR" sz="3800" b="1" dirty="0">
                <a:solidFill>
                  <a:schemeClr val="accent5">
                    <a:lumMod val="50000"/>
                  </a:schemeClr>
                </a:solidFill>
                <a:effectLst>
                  <a:outerShdw blurRad="38100" dist="38100" dir="2700000" algn="tl">
                    <a:srgbClr val="000000">
                      <a:alpha val="43137"/>
                    </a:srgbClr>
                  </a:outerShdw>
                </a:effectLst>
                <a:latin typeface="+mj-lt"/>
                <a:ea typeface="+mj-ea"/>
                <a:cs typeface="+mj-cs"/>
              </a:rPr>
              <a:t>Cómo aplicar la corresponsabilidad…</a:t>
            </a:r>
          </a:p>
        </p:txBody>
      </p:sp>
      <p:pic>
        <p:nvPicPr>
          <p:cNvPr id="6" name="Picture 5"/>
          <p:cNvPicPr/>
          <p:nvPr/>
        </p:nvPicPr>
        <p:blipFill>
          <a:blip r:embed="rId2"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18594162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4898" name="Rectangle 2"/>
          <p:cNvSpPr>
            <a:spLocks noGrp="1" noChangeArrowheads="1"/>
          </p:cNvSpPr>
          <p:nvPr>
            <p:ph type="body" idx="1"/>
          </p:nvPr>
        </p:nvSpPr>
        <p:spPr>
          <a:xfrm>
            <a:off x="1182661" y="1778578"/>
            <a:ext cx="7934325" cy="4519613"/>
          </a:xfrm>
          <a:noFill/>
          <a:ln/>
        </p:spPr>
        <p:txBody>
          <a:bodyPr/>
          <a:lstStyle/>
          <a:p>
            <a:pPr>
              <a:lnSpc>
                <a:spcPct val="90000"/>
              </a:lnSpc>
              <a:spcBef>
                <a:spcPct val="0"/>
              </a:spcBef>
              <a:spcAft>
                <a:spcPct val="50000"/>
              </a:spcAft>
              <a:buNone/>
            </a:pPr>
            <a:r>
              <a:rPr lang="es-PR" sz="2400" b="1" dirty="0">
                <a:solidFill>
                  <a:srgbClr val="FFC000"/>
                </a:solidFill>
                <a:effectLst>
                  <a:outerShdw blurRad="38100" dist="38100" dir="2700000" algn="tl">
                    <a:srgbClr val="000000">
                      <a:alpha val="43137"/>
                    </a:srgbClr>
                  </a:outerShdw>
                </a:effectLst>
              </a:rPr>
              <a:t>En el ámbito eclesial / PARROQUIA</a:t>
            </a:r>
          </a:p>
          <a:p>
            <a:pPr>
              <a:lnSpc>
                <a:spcPct val="90000"/>
              </a:lnSpc>
              <a:spcBef>
                <a:spcPct val="0"/>
              </a:spcBef>
              <a:buFont typeface="Wingdings" pitchFamily="2" charset="2"/>
              <a:buNone/>
            </a:pPr>
            <a:r>
              <a:rPr lang="es-PR" sz="2200" i="1" dirty="0"/>
              <a:t>	    </a:t>
            </a:r>
            <a:r>
              <a:rPr lang="es-ES" sz="2200" dirty="0"/>
              <a:t>La </a:t>
            </a:r>
            <a:r>
              <a:rPr lang="es-ES" sz="2200" b="1" dirty="0"/>
              <a:t>conversión pastoral</a:t>
            </a:r>
            <a:r>
              <a:rPr lang="es-ES" sz="2200" dirty="0"/>
              <a:t> requiere que las comunidades eclesiales sean </a:t>
            </a:r>
            <a:r>
              <a:rPr lang="es-ES" sz="2200" u="sng" dirty="0"/>
              <a:t>comunidades de discípulos misioneros</a:t>
            </a:r>
            <a:r>
              <a:rPr lang="es-ES" sz="2200" dirty="0"/>
              <a:t> en torno a Jesucristo, Maestro y Pastor.  De allí, nace la actitud de apertura, de diálogo y disponibilidad para promover la </a:t>
            </a:r>
            <a:r>
              <a:rPr lang="es-ES" sz="2200" b="1" dirty="0"/>
              <a:t>corresponsabilidad</a:t>
            </a:r>
            <a:r>
              <a:rPr lang="es-ES" sz="2200" u="sng" dirty="0"/>
              <a:t> y participación efectiva de todos los fieles en la vida de las comunidades cristianas</a:t>
            </a:r>
            <a:r>
              <a:rPr lang="es-ES" sz="2200" dirty="0"/>
              <a:t>.  Hoy, más que nunca, el testimonio de comunión eclesial y la santidad son una urgencia pastoral. </a:t>
            </a:r>
            <a:r>
              <a:rPr lang="es-ES" sz="2200" u="sng" dirty="0"/>
              <a:t>La programación pastoral ha de inspirarse en el mandamiento nuevo del amor</a:t>
            </a:r>
            <a:r>
              <a:rPr lang="es-ES" sz="2200" dirty="0"/>
              <a:t> (cf. </a:t>
            </a:r>
            <a:r>
              <a:rPr lang="es-ES" sz="2200" dirty="0" err="1"/>
              <a:t>Jn</a:t>
            </a:r>
            <a:r>
              <a:rPr lang="es-ES" sz="2200" dirty="0"/>
              <a:t> 13, 35).</a:t>
            </a:r>
          </a:p>
          <a:p>
            <a:pPr>
              <a:lnSpc>
                <a:spcPct val="90000"/>
              </a:lnSpc>
              <a:spcBef>
                <a:spcPct val="0"/>
              </a:spcBef>
              <a:buFont typeface="Wingdings" pitchFamily="2" charset="2"/>
              <a:buNone/>
            </a:pPr>
            <a:r>
              <a:rPr lang="es-ES" sz="2200" dirty="0"/>
              <a:t>				</a:t>
            </a:r>
            <a:r>
              <a:rPr lang="en-US" sz="2200" dirty="0"/>
              <a:t>(</a:t>
            </a:r>
            <a:r>
              <a:rPr lang="en-US" sz="2200" dirty="0" err="1"/>
              <a:t>Documento</a:t>
            </a:r>
            <a:r>
              <a:rPr lang="en-US" sz="2200" dirty="0"/>
              <a:t> de </a:t>
            </a:r>
            <a:r>
              <a:rPr lang="en-US" sz="2200" dirty="0" err="1"/>
              <a:t>Aparecida</a:t>
            </a:r>
            <a:r>
              <a:rPr lang="en-US" sz="2200" dirty="0"/>
              <a:t> 368)</a:t>
            </a:r>
            <a:endParaRPr lang="es-PR" sz="2200" dirty="0"/>
          </a:p>
        </p:txBody>
      </p:sp>
      <p:sp>
        <p:nvSpPr>
          <p:cNvPr id="464900" name="Rectangle 4"/>
          <p:cNvSpPr>
            <a:spLocks noChangeArrowheads="1"/>
          </p:cNvSpPr>
          <p:nvPr/>
        </p:nvSpPr>
        <p:spPr bwMode="auto">
          <a:xfrm>
            <a:off x="1347328" y="355587"/>
            <a:ext cx="7021513" cy="1216025"/>
          </a:xfrm>
          <a:prstGeom prst="rect">
            <a:avLst/>
          </a:prstGeom>
          <a:noFill/>
          <a:ln w="9525">
            <a:noFill/>
            <a:miter lim="800000"/>
            <a:headEnd/>
            <a:tailEnd/>
          </a:ln>
          <a:effectLst/>
        </p:spPr>
        <p:txBody>
          <a:bodyPr anchor="b"/>
          <a:lstStyle/>
          <a:p>
            <a:pPr eaLnBrk="1" hangingPunct="1"/>
            <a:r>
              <a:rPr lang="es-PR" sz="3800" b="1" dirty="0">
                <a:solidFill>
                  <a:schemeClr val="accent5">
                    <a:lumMod val="50000"/>
                  </a:schemeClr>
                </a:solidFill>
                <a:effectLst>
                  <a:outerShdw blurRad="38100" dist="38100" dir="2700000" algn="tl">
                    <a:srgbClr val="000000">
                      <a:alpha val="43137"/>
                    </a:srgbClr>
                  </a:outerShdw>
                </a:effectLst>
                <a:latin typeface="+mj-lt"/>
                <a:ea typeface="+mj-ea"/>
                <a:cs typeface="+mj-cs"/>
              </a:rPr>
              <a:t>Cómo aplicar la corresponsabilidad…</a:t>
            </a:r>
          </a:p>
        </p:txBody>
      </p:sp>
      <p:pic>
        <p:nvPicPr>
          <p:cNvPr id="6" name="Picture 5"/>
          <p:cNvPicPr/>
          <p:nvPr/>
        </p:nvPicPr>
        <p:blipFill>
          <a:blip r:embed="rId2"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22768300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2" name="Rectangle 2"/>
          <p:cNvSpPr>
            <a:spLocks noGrp="1" noChangeArrowheads="1"/>
          </p:cNvSpPr>
          <p:nvPr>
            <p:ph type="body" idx="1"/>
          </p:nvPr>
        </p:nvSpPr>
        <p:spPr>
          <a:xfrm>
            <a:off x="991093" y="1773152"/>
            <a:ext cx="7934325" cy="4519613"/>
          </a:xfrm>
          <a:noFill/>
          <a:ln/>
        </p:spPr>
        <p:txBody>
          <a:bodyPr/>
          <a:lstStyle/>
          <a:p>
            <a:pPr>
              <a:lnSpc>
                <a:spcPct val="90000"/>
              </a:lnSpc>
              <a:spcBef>
                <a:spcPct val="0"/>
              </a:spcBef>
              <a:spcAft>
                <a:spcPct val="50000"/>
              </a:spcAft>
              <a:buNone/>
            </a:pPr>
            <a:r>
              <a:rPr lang="es-PR" sz="2400" b="1" dirty="0">
                <a:solidFill>
                  <a:srgbClr val="FFC000"/>
                </a:solidFill>
                <a:effectLst>
                  <a:outerShdw blurRad="38100" dist="38100" dir="2700000" algn="tl">
                    <a:srgbClr val="000000">
                      <a:alpha val="43137"/>
                    </a:srgbClr>
                  </a:outerShdw>
                </a:effectLst>
              </a:rPr>
              <a:t>En el ámbito eclesial / PARROQUIA</a:t>
            </a:r>
          </a:p>
          <a:p>
            <a:pPr>
              <a:buFont typeface="Wingdings" pitchFamily="2" charset="2"/>
              <a:buNone/>
            </a:pPr>
            <a:r>
              <a:rPr lang="es-PR" sz="2200" i="1" dirty="0"/>
              <a:t>	    </a:t>
            </a:r>
            <a:r>
              <a:rPr lang="es-ES" sz="2200" dirty="0"/>
              <a:t>No basta la entrega generosa del sacerdote y de las comunidades de religiosos. Se requiere que </a:t>
            </a:r>
            <a:r>
              <a:rPr lang="es-ES" sz="2200" b="1" dirty="0"/>
              <a:t>todos los laicos</a:t>
            </a:r>
            <a:r>
              <a:rPr lang="es-ES" sz="2200" dirty="0"/>
              <a:t> se sientan </a:t>
            </a:r>
            <a:r>
              <a:rPr lang="es-ES" sz="2200" b="1" dirty="0"/>
              <a:t>corresponsables</a:t>
            </a:r>
            <a:r>
              <a:rPr lang="es-ES" sz="2200" dirty="0"/>
              <a:t> en la formación de los discípulos y en la misión.  Esto supone que </a:t>
            </a:r>
            <a:r>
              <a:rPr lang="es-ES" sz="2200" u="sng" dirty="0"/>
              <a:t>los párrocos sean promotores y animadores de la diversidad misionera</a:t>
            </a:r>
            <a:r>
              <a:rPr lang="es-ES" sz="2200" dirty="0"/>
              <a:t> y que dediquen tiempo generosamente al sacramento de la reconciliación.  </a:t>
            </a:r>
            <a:r>
              <a:rPr lang="es-ES" sz="2200" u="sng" dirty="0"/>
              <a:t>Una parroquia renovada</a:t>
            </a:r>
            <a:r>
              <a:rPr lang="es-ES" sz="2200" dirty="0"/>
              <a:t> multiplica las personas que prestan servicios y acrecienta los ministerios.</a:t>
            </a:r>
            <a:r>
              <a:rPr lang="en-US" sz="2200" dirty="0"/>
              <a:t> </a:t>
            </a:r>
            <a:endParaRPr lang="es-ES" sz="2200" dirty="0"/>
          </a:p>
          <a:p>
            <a:pPr>
              <a:lnSpc>
                <a:spcPct val="90000"/>
              </a:lnSpc>
              <a:spcBef>
                <a:spcPct val="0"/>
              </a:spcBef>
              <a:buFont typeface="Wingdings" pitchFamily="2" charset="2"/>
              <a:buNone/>
            </a:pPr>
            <a:r>
              <a:rPr lang="es-ES" sz="2200" dirty="0"/>
              <a:t>				</a:t>
            </a:r>
            <a:r>
              <a:rPr lang="en-US" sz="2200" dirty="0"/>
              <a:t>(</a:t>
            </a:r>
            <a:r>
              <a:rPr lang="en-US" sz="2200" dirty="0" err="1"/>
              <a:t>Documento</a:t>
            </a:r>
            <a:r>
              <a:rPr lang="en-US" sz="2200" dirty="0"/>
              <a:t> de </a:t>
            </a:r>
            <a:r>
              <a:rPr lang="en-US" sz="2200" dirty="0" err="1"/>
              <a:t>Aparecida</a:t>
            </a:r>
            <a:r>
              <a:rPr lang="en-US" sz="2200" dirty="0"/>
              <a:t> 202)</a:t>
            </a:r>
            <a:endParaRPr lang="es-PR" sz="2200" dirty="0"/>
          </a:p>
        </p:txBody>
      </p:sp>
      <p:sp>
        <p:nvSpPr>
          <p:cNvPr id="465924" name="Rectangle 4"/>
          <p:cNvSpPr>
            <a:spLocks noChangeArrowheads="1"/>
          </p:cNvSpPr>
          <p:nvPr/>
        </p:nvSpPr>
        <p:spPr bwMode="auto">
          <a:xfrm>
            <a:off x="1184276" y="355587"/>
            <a:ext cx="7021513" cy="1216025"/>
          </a:xfrm>
          <a:prstGeom prst="rect">
            <a:avLst/>
          </a:prstGeom>
          <a:noFill/>
          <a:ln w="9525">
            <a:noFill/>
            <a:miter lim="800000"/>
            <a:headEnd/>
            <a:tailEnd/>
          </a:ln>
          <a:effectLst/>
        </p:spPr>
        <p:txBody>
          <a:bodyPr anchor="b"/>
          <a:lstStyle/>
          <a:p>
            <a:pPr eaLnBrk="1" hangingPunct="1"/>
            <a:r>
              <a:rPr lang="es-PR" sz="3800" b="1" dirty="0">
                <a:solidFill>
                  <a:schemeClr val="accent5">
                    <a:lumMod val="50000"/>
                  </a:schemeClr>
                </a:solidFill>
                <a:effectLst>
                  <a:outerShdw blurRad="38100" dist="38100" dir="2700000" algn="tl">
                    <a:srgbClr val="000000">
                      <a:alpha val="43137"/>
                    </a:srgbClr>
                  </a:outerShdw>
                </a:effectLst>
                <a:latin typeface="+mj-lt"/>
                <a:ea typeface="+mj-ea"/>
                <a:cs typeface="+mj-cs"/>
              </a:rPr>
              <a:t>Cómo aplicar la corresponsabilidad…</a:t>
            </a:r>
          </a:p>
        </p:txBody>
      </p:sp>
      <p:pic>
        <p:nvPicPr>
          <p:cNvPr id="6" name="Picture 5"/>
          <p:cNvPicPr/>
          <p:nvPr/>
        </p:nvPicPr>
        <p:blipFill>
          <a:blip r:embed="rId2"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72091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6" name="Rectangle 2"/>
          <p:cNvSpPr>
            <a:spLocks noGrp="1" noChangeArrowheads="1"/>
          </p:cNvSpPr>
          <p:nvPr>
            <p:ph type="body" idx="1"/>
          </p:nvPr>
        </p:nvSpPr>
        <p:spPr>
          <a:xfrm>
            <a:off x="906840" y="1827618"/>
            <a:ext cx="8175654" cy="4537075"/>
          </a:xfrm>
          <a:noFill/>
          <a:ln/>
        </p:spPr>
        <p:txBody>
          <a:bodyPr>
            <a:normAutofit lnSpcReduction="10000"/>
          </a:bodyPr>
          <a:lstStyle/>
          <a:p>
            <a:pPr>
              <a:lnSpc>
                <a:spcPct val="90000"/>
              </a:lnSpc>
              <a:spcBef>
                <a:spcPct val="0"/>
              </a:spcBef>
              <a:spcAft>
                <a:spcPct val="50000"/>
              </a:spcAft>
              <a:buNone/>
            </a:pPr>
            <a:r>
              <a:rPr lang="es-PR" sz="2800" b="1" dirty="0">
                <a:solidFill>
                  <a:srgbClr val="FFC000"/>
                </a:solidFill>
                <a:effectLst>
                  <a:outerShdw blurRad="38100" dist="38100" dir="2700000" algn="tl">
                    <a:srgbClr val="000000">
                      <a:alpha val="43137"/>
                    </a:srgbClr>
                  </a:outerShdw>
                </a:effectLst>
              </a:rPr>
              <a:t>En el ámbito eclesial / PARROQUIA</a:t>
            </a:r>
          </a:p>
          <a:p>
            <a:pPr lvl="1">
              <a:spcBef>
                <a:spcPct val="0"/>
              </a:spcBef>
            </a:pPr>
            <a:r>
              <a:rPr lang="es-PR" sz="2300" dirty="0"/>
              <a:t>Liturgia y oración</a:t>
            </a:r>
          </a:p>
          <a:p>
            <a:pPr lvl="2">
              <a:spcBef>
                <a:spcPct val="0"/>
              </a:spcBef>
              <a:buFont typeface="Wingdings" pitchFamily="2" charset="2"/>
              <a:buChar char="ü"/>
            </a:pPr>
            <a:r>
              <a:rPr lang="es-PR" sz="2000" dirty="0"/>
              <a:t>No olvidar la acogida y hospitalidad</a:t>
            </a:r>
          </a:p>
          <a:p>
            <a:pPr lvl="1">
              <a:spcBef>
                <a:spcPct val="0"/>
              </a:spcBef>
            </a:pPr>
            <a:r>
              <a:rPr lang="es-PR" sz="2300" dirty="0"/>
              <a:t>Pastoral</a:t>
            </a:r>
          </a:p>
          <a:p>
            <a:pPr lvl="2">
              <a:spcBef>
                <a:spcPct val="0"/>
              </a:spcBef>
              <a:buFont typeface="Wingdings" pitchFamily="2" charset="2"/>
              <a:buChar char="ü"/>
            </a:pPr>
            <a:r>
              <a:rPr lang="es-PR" sz="2000" dirty="0"/>
              <a:t>No olvidar el acompañamiento a grupos específicos (solteros, novios, casados, divorciados, viudas, ancianos, enfermos, adictos, presos, etc.)</a:t>
            </a:r>
          </a:p>
          <a:p>
            <a:pPr lvl="1">
              <a:spcBef>
                <a:spcPct val="0"/>
              </a:spcBef>
            </a:pPr>
            <a:r>
              <a:rPr lang="es-PR" sz="2300" dirty="0"/>
              <a:t>Formación</a:t>
            </a:r>
          </a:p>
          <a:p>
            <a:pPr lvl="1">
              <a:spcBef>
                <a:spcPct val="0"/>
              </a:spcBef>
            </a:pPr>
            <a:r>
              <a:rPr lang="es-PR" sz="2300" dirty="0"/>
              <a:t>Servicio a la comunidad</a:t>
            </a:r>
          </a:p>
          <a:p>
            <a:pPr lvl="2">
              <a:spcBef>
                <a:spcPct val="0"/>
              </a:spcBef>
              <a:buFont typeface="Wingdings" pitchFamily="2" charset="2"/>
              <a:buChar char="ü"/>
            </a:pPr>
            <a:r>
              <a:rPr lang="es-PR" sz="2000" dirty="0"/>
              <a:t>No olvidar la opción preferencial por los pobres</a:t>
            </a:r>
          </a:p>
          <a:p>
            <a:pPr lvl="1">
              <a:spcBef>
                <a:spcPct val="0"/>
              </a:spcBef>
            </a:pPr>
            <a:r>
              <a:rPr lang="es-PR" sz="2300" dirty="0"/>
              <a:t>Infraestructura</a:t>
            </a:r>
          </a:p>
          <a:p>
            <a:pPr lvl="2">
              <a:spcBef>
                <a:spcPct val="0"/>
              </a:spcBef>
              <a:buFont typeface="Wingdings" pitchFamily="2" charset="2"/>
              <a:buChar char="ü"/>
            </a:pPr>
            <a:r>
              <a:rPr lang="es-PR" sz="2000" dirty="0"/>
              <a:t>Facilidades físicas</a:t>
            </a:r>
          </a:p>
          <a:p>
            <a:pPr lvl="2">
              <a:spcBef>
                <a:spcPct val="0"/>
              </a:spcBef>
              <a:buFont typeface="Wingdings" pitchFamily="2" charset="2"/>
              <a:buChar char="ü"/>
            </a:pPr>
            <a:r>
              <a:rPr lang="es-PR" sz="2000" dirty="0"/>
              <a:t>Administración y finanzas</a:t>
            </a:r>
            <a:endParaRPr lang="es-PR" sz="1900" dirty="0"/>
          </a:p>
        </p:txBody>
      </p:sp>
      <p:sp>
        <p:nvSpPr>
          <p:cNvPr id="466948" name="Rectangle 4"/>
          <p:cNvSpPr>
            <a:spLocks noChangeArrowheads="1"/>
          </p:cNvSpPr>
          <p:nvPr/>
        </p:nvSpPr>
        <p:spPr bwMode="auto">
          <a:xfrm>
            <a:off x="906840" y="355587"/>
            <a:ext cx="7021513" cy="1216025"/>
          </a:xfrm>
          <a:prstGeom prst="rect">
            <a:avLst/>
          </a:prstGeom>
          <a:noFill/>
          <a:ln w="9525">
            <a:noFill/>
            <a:miter lim="800000"/>
            <a:headEnd/>
            <a:tailEnd/>
          </a:ln>
          <a:effectLst/>
        </p:spPr>
        <p:txBody>
          <a:bodyPr anchor="b"/>
          <a:lstStyle/>
          <a:p>
            <a:pPr eaLnBrk="1" hangingPunct="1"/>
            <a:r>
              <a:rPr lang="es-PR" sz="3800" b="1" dirty="0">
                <a:solidFill>
                  <a:schemeClr val="accent5">
                    <a:lumMod val="50000"/>
                  </a:schemeClr>
                </a:solidFill>
                <a:effectLst>
                  <a:outerShdw blurRad="38100" dist="38100" dir="2700000" algn="tl">
                    <a:srgbClr val="000000">
                      <a:alpha val="43137"/>
                    </a:srgbClr>
                  </a:outerShdw>
                </a:effectLst>
                <a:latin typeface="+mj-lt"/>
                <a:ea typeface="+mj-ea"/>
                <a:cs typeface="+mj-cs"/>
              </a:rPr>
              <a:t>Cómo aplicar la corresponsabilidad…</a:t>
            </a:r>
          </a:p>
        </p:txBody>
      </p:sp>
      <p:pic>
        <p:nvPicPr>
          <p:cNvPr id="6" name="Picture 5"/>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12838432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6946">
                                            <p:txEl>
                                              <p:pRg st="0" end="0"/>
                                            </p:txEl>
                                          </p:spTgt>
                                        </p:tgtEl>
                                        <p:attrNameLst>
                                          <p:attrName>style.visibility</p:attrName>
                                        </p:attrNameLst>
                                      </p:cBhvr>
                                      <p:to>
                                        <p:strVal val="visible"/>
                                      </p:to>
                                    </p:set>
                                    <p:animEffect transition="in" filter="fade">
                                      <p:cBhvr>
                                        <p:cTn id="7" dur="2000"/>
                                        <p:tgtEl>
                                          <p:spTgt spid="46694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6946">
                                            <p:txEl>
                                              <p:pRg st="1" end="1"/>
                                            </p:txEl>
                                          </p:spTgt>
                                        </p:tgtEl>
                                        <p:attrNameLst>
                                          <p:attrName>style.visibility</p:attrName>
                                        </p:attrNameLst>
                                      </p:cBhvr>
                                      <p:to>
                                        <p:strVal val="visible"/>
                                      </p:to>
                                    </p:set>
                                    <p:animEffect transition="in" filter="fade">
                                      <p:cBhvr>
                                        <p:cTn id="10" dur="2000"/>
                                        <p:tgtEl>
                                          <p:spTgt spid="46694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6946">
                                            <p:txEl>
                                              <p:pRg st="2" end="2"/>
                                            </p:txEl>
                                          </p:spTgt>
                                        </p:tgtEl>
                                        <p:attrNameLst>
                                          <p:attrName>style.visibility</p:attrName>
                                        </p:attrNameLst>
                                      </p:cBhvr>
                                      <p:to>
                                        <p:strVal val="visible"/>
                                      </p:to>
                                    </p:set>
                                    <p:animEffect transition="in" filter="fade">
                                      <p:cBhvr>
                                        <p:cTn id="13" dur="2000"/>
                                        <p:tgtEl>
                                          <p:spTgt spid="46694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66946">
                                            <p:txEl>
                                              <p:pRg st="3" end="3"/>
                                            </p:txEl>
                                          </p:spTgt>
                                        </p:tgtEl>
                                        <p:attrNameLst>
                                          <p:attrName>style.visibility</p:attrName>
                                        </p:attrNameLst>
                                      </p:cBhvr>
                                      <p:to>
                                        <p:strVal val="visible"/>
                                      </p:to>
                                    </p:set>
                                    <p:animEffect transition="in" filter="fade">
                                      <p:cBhvr>
                                        <p:cTn id="18" dur="2000"/>
                                        <p:tgtEl>
                                          <p:spTgt spid="46694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6946">
                                            <p:txEl>
                                              <p:pRg st="4" end="4"/>
                                            </p:txEl>
                                          </p:spTgt>
                                        </p:tgtEl>
                                        <p:attrNameLst>
                                          <p:attrName>style.visibility</p:attrName>
                                        </p:attrNameLst>
                                      </p:cBhvr>
                                      <p:to>
                                        <p:strVal val="visible"/>
                                      </p:to>
                                    </p:set>
                                    <p:animEffect transition="in" filter="fade">
                                      <p:cBhvr>
                                        <p:cTn id="21" dur="2000"/>
                                        <p:tgtEl>
                                          <p:spTgt spid="46694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66946">
                                            <p:txEl>
                                              <p:pRg st="5" end="5"/>
                                            </p:txEl>
                                          </p:spTgt>
                                        </p:tgtEl>
                                        <p:attrNameLst>
                                          <p:attrName>style.visibility</p:attrName>
                                        </p:attrNameLst>
                                      </p:cBhvr>
                                      <p:to>
                                        <p:strVal val="visible"/>
                                      </p:to>
                                    </p:set>
                                    <p:animEffect transition="in" filter="fade">
                                      <p:cBhvr>
                                        <p:cTn id="26" dur="2000"/>
                                        <p:tgtEl>
                                          <p:spTgt spid="46694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66946">
                                            <p:txEl>
                                              <p:pRg st="6" end="6"/>
                                            </p:txEl>
                                          </p:spTgt>
                                        </p:tgtEl>
                                        <p:attrNameLst>
                                          <p:attrName>style.visibility</p:attrName>
                                        </p:attrNameLst>
                                      </p:cBhvr>
                                      <p:to>
                                        <p:strVal val="visible"/>
                                      </p:to>
                                    </p:set>
                                    <p:animEffect transition="in" filter="fade">
                                      <p:cBhvr>
                                        <p:cTn id="31" dur="2000"/>
                                        <p:tgtEl>
                                          <p:spTgt spid="466946">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6946">
                                            <p:txEl>
                                              <p:pRg st="7" end="7"/>
                                            </p:txEl>
                                          </p:spTgt>
                                        </p:tgtEl>
                                        <p:attrNameLst>
                                          <p:attrName>style.visibility</p:attrName>
                                        </p:attrNameLst>
                                      </p:cBhvr>
                                      <p:to>
                                        <p:strVal val="visible"/>
                                      </p:to>
                                    </p:set>
                                    <p:animEffect transition="in" filter="fade">
                                      <p:cBhvr>
                                        <p:cTn id="34" dur="2000"/>
                                        <p:tgtEl>
                                          <p:spTgt spid="466946">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6946">
                                            <p:txEl>
                                              <p:pRg st="8" end="8"/>
                                            </p:txEl>
                                          </p:spTgt>
                                        </p:tgtEl>
                                        <p:attrNameLst>
                                          <p:attrName>style.visibility</p:attrName>
                                        </p:attrNameLst>
                                      </p:cBhvr>
                                      <p:to>
                                        <p:strVal val="visible"/>
                                      </p:to>
                                    </p:set>
                                    <p:animEffect transition="in" filter="fade">
                                      <p:cBhvr>
                                        <p:cTn id="39" dur="2000"/>
                                        <p:tgtEl>
                                          <p:spTgt spid="466946">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6946">
                                            <p:txEl>
                                              <p:pRg st="9" end="9"/>
                                            </p:txEl>
                                          </p:spTgt>
                                        </p:tgtEl>
                                        <p:attrNameLst>
                                          <p:attrName>style.visibility</p:attrName>
                                        </p:attrNameLst>
                                      </p:cBhvr>
                                      <p:to>
                                        <p:strVal val="visible"/>
                                      </p:to>
                                    </p:set>
                                    <p:animEffect transition="in" filter="fade">
                                      <p:cBhvr>
                                        <p:cTn id="42" dur="2000"/>
                                        <p:tgtEl>
                                          <p:spTgt spid="466946">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6946">
                                            <p:txEl>
                                              <p:pRg st="10" end="10"/>
                                            </p:txEl>
                                          </p:spTgt>
                                        </p:tgtEl>
                                        <p:attrNameLst>
                                          <p:attrName>style.visibility</p:attrName>
                                        </p:attrNameLst>
                                      </p:cBhvr>
                                      <p:to>
                                        <p:strVal val="visible"/>
                                      </p:to>
                                    </p:set>
                                    <p:animEffect transition="in" filter="fade">
                                      <p:cBhvr>
                                        <p:cTn id="45" dur="2000"/>
                                        <p:tgtEl>
                                          <p:spTgt spid="46694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0" name="Rectangle 2"/>
          <p:cNvSpPr>
            <a:spLocks noGrp="1" noChangeArrowheads="1"/>
          </p:cNvSpPr>
          <p:nvPr>
            <p:ph type="body" idx="1"/>
          </p:nvPr>
        </p:nvSpPr>
        <p:spPr>
          <a:xfrm>
            <a:off x="1100398" y="1748214"/>
            <a:ext cx="8099425" cy="4403725"/>
          </a:xfrm>
          <a:noFill/>
          <a:ln/>
        </p:spPr>
        <p:txBody>
          <a:bodyPr/>
          <a:lstStyle/>
          <a:p>
            <a:pPr>
              <a:lnSpc>
                <a:spcPct val="90000"/>
              </a:lnSpc>
              <a:spcBef>
                <a:spcPct val="0"/>
              </a:spcBef>
              <a:spcAft>
                <a:spcPct val="50000"/>
              </a:spcAft>
              <a:buNone/>
            </a:pPr>
            <a:r>
              <a:rPr lang="es-PR" sz="2400" b="1" dirty="0">
                <a:solidFill>
                  <a:srgbClr val="FFC000"/>
                </a:solidFill>
                <a:effectLst>
                  <a:outerShdw blurRad="38100" dist="38100" dir="2700000" algn="tl">
                    <a:srgbClr val="000000">
                      <a:alpha val="43137"/>
                    </a:srgbClr>
                  </a:outerShdw>
                </a:effectLst>
              </a:rPr>
              <a:t>En el ámbito eclesial / PARROQUIA</a:t>
            </a:r>
          </a:p>
          <a:p>
            <a:pPr>
              <a:spcBef>
                <a:spcPct val="0"/>
              </a:spcBef>
              <a:buFont typeface="Wingdings" pitchFamily="2" charset="2"/>
              <a:buNone/>
            </a:pPr>
            <a:r>
              <a:rPr lang="es-PR" sz="3100" dirty="0"/>
              <a:t>		</a:t>
            </a:r>
            <a:r>
              <a:rPr lang="es-PR" sz="2300" dirty="0"/>
              <a:t>La vida cristiana no se expresa solamente en las virtudes personales, sino también en las </a:t>
            </a:r>
            <a:r>
              <a:rPr lang="es-PR" sz="2300" u="sng" dirty="0"/>
              <a:t>virtudes sociales y políticas</a:t>
            </a:r>
            <a:r>
              <a:rPr lang="es-PR" sz="2300" dirty="0"/>
              <a:t>.</a:t>
            </a:r>
          </a:p>
          <a:p>
            <a:pPr lvl="1">
              <a:spcBef>
                <a:spcPct val="0"/>
              </a:spcBef>
              <a:buFont typeface="Wingdings" pitchFamily="2" charset="2"/>
              <a:buNone/>
            </a:pPr>
            <a:r>
              <a:rPr lang="es-PR" sz="2300" dirty="0"/>
              <a:t>			(Documento de Aparecida 505)</a:t>
            </a:r>
          </a:p>
          <a:p>
            <a:pPr lvl="1">
              <a:spcBef>
                <a:spcPct val="0"/>
              </a:spcBef>
              <a:buFont typeface="Wingdings" pitchFamily="2" charset="2"/>
              <a:buNone/>
            </a:pPr>
            <a:endParaRPr lang="es-PR" sz="1200" dirty="0"/>
          </a:p>
          <a:p>
            <a:pPr>
              <a:spcBef>
                <a:spcPct val="0"/>
              </a:spcBef>
              <a:buFont typeface="Wingdings" pitchFamily="2" charset="2"/>
              <a:buNone/>
            </a:pPr>
            <a:r>
              <a:rPr lang="es-PR" sz="2300" dirty="0"/>
              <a:t>		Los cristianos, con los talentos que han recibido, talentos apropiados, deberán ser creativos </a:t>
            </a:r>
            <a:r>
              <a:rPr lang="es-PR" sz="2300" u="sng" dirty="0"/>
              <a:t>en sus campos de actuación</a:t>
            </a:r>
            <a:r>
              <a:rPr lang="es-PR" sz="2300" dirty="0"/>
              <a:t>: el mundo de la cultura, de la política, de la opinión pública, del arte y de la ciencia.</a:t>
            </a:r>
            <a:r>
              <a:rPr lang="en-US" sz="2300" dirty="0"/>
              <a:t> 						(</a:t>
            </a:r>
            <a:r>
              <a:rPr lang="en-US" sz="2300" dirty="0" err="1"/>
              <a:t>Documento</a:t>
            </a:r>
            <a:r>
              <a:rPr lang="en-US" sz="2300" dirty="0"/>
              <a:t> de </a:t>
            </a:r>
            <a:r>
              <a:rPr lang="en-US" sz="2300" dirty="0" err="1"/>
              <a:t>Aparecida</a:t>
            </a:r>
            <a:r>
              <a:rPr lang="en-US" sz="2300" dirty="0"/>
              <a:t> 480)</a:t>
            </a:r>
            <a:endParaRPr lang="es-PR" sz="2700" dirty="0"/>
          </a:p>
        </p:txBody>
      </p:sp>
      <p:sp>
        <p:nvSpPr>
          <p:cNvPr id="467972" name="Rectangle 4"/>
          <p:cNvSpPr>
            <a:spLocks noChangeArrowheads="1"/>
          </p:cNvSpPr>
          <p:nvPr/>
        </p:nvSpPr>
        <p:spPr bwMode="auto">
          <a:xfrm>
            <a:off x="1100398" y="421179"/>
            <a:ext cx="7021513" cy="1216025"/>
          </a:xfrm>
          <a:prstGeom prst="rect">
            <a:avLst/>
          </a:prstGeom>
          <a:noFill/>
          <a:ln w="9525">
            <a:noFill/>
            <a:miter lim="800000"/>
            <a:headEnd/>
            <a:tailEnd/>
          </a:ln>
          <a:effectLst/>
        </p:spPr>
        <p:txBody>
          <a:bodyPr anchor="b"/>
          <a:lstStyle/>
          <a:p>
            <a:pPr eaLnBrk="1" hangingPunct="1"/>
            <a:r>
              <a:rPr lang="es-PR" sz="3800" b="1" dirty="0">
                <a:solidFill>
                  <a:schemeClr val="accent5">
                    <a:lumMod val="50000"/>
                  </a:schemeClr>
                </a:solidFill>
                <a:effectLst>
                  <a:outerShdw blurRad="38100" dist="38100" dir="2700000" algn="tl">
                    <a:srgbClr val="000000">
                      <a:alpha val="43137"/>
                    </a:srgbClr>
                  </a:outerShdw>
                </a:effectLst>
                <a:latin typeface="+mj-lt"/>
                <a:ea typeface="+mj-ea"/>
                <a:cs typeface="+mj-cs"/>
              </a:rPr>
              <a:t>Cómo aplicar la corresponsabilidad…</a:t>
            </a:r>
          </a:p>
        </p:txBody>
      </p:sp>
      <p:pic>
        <p:nvPicPr>
          <p:cNvPr id="6" name="Picture 5"/>
          <p:cNvPicPr/>
          <p:nvPr/>
        </p:nvPicPr>
        <p:blipFill>
          <a:blip r:embed="rId2"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1231414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8994" name="Rectangle 2"/>
          <p:cNvSpPr>
            <a:spLocks noGrp="1" noChangeArrowheads="1"/>
          </p:cNvSpPr>
          <p:nvPr>
            <p:ph idx="1"/>
          </p:nvPr>
        </p:nvSpPr>
        <p:spPr>
          <a:xfrm>
            <a:off x="1072116" y="2374314"/>
            <a:ext cx="8078787" cy="3552835"/>
          </a:xfrm>
          <a:noFill/>
          <a:ln/>
        </p:spPr>
        <p:txBody>
          <a:bodyPr>
            <a:normAutofit fontScale="92500" lnSpcReduction="10000"/>
          </a:bodyPr>
          <a:lstStyle/>
          <a:p>
            <a:pPr>
              <a:spcAft>
                <a:spcPct val="20000"/>
              </a:spcAft>
              <a:buNone/>
            </a:pPr>
            <a:r>
              <a:rPr lang="es-PR" sz="3200" b="1" dirty="0">
                <a:solidFill>
                  <a:srgbClr val="FFC000"/>
                </a:solidFill>
                <a:effectLst>
                  <a:outerShdw blurRad="38100" dist="38100" dir="2700000" algn="tl">
                    <a:srgbClr val="000000">
                      <a:alpha val="43137"/>
                    </a:srgbClr>
                  </a:outerShdw>
                </a:effectLst>
              </a:rPr>
              <a:t>Fuera del ámbito eclesial</a:t>
            </a:r>
          </a:p>
          <a:p>
            <a:pPr lvl="1">
              <a:spcBef>
                <a:spcPct val="0"/>
              </a:spcBef>
            </a:pPr>
            <a:r>
              <a:rPr lang="es-PR" sz="2300" dirty="0"/>
              <a:t>Donde nos desenvolvemos cada uno</a:t>
            </a:r>
          </a:p>
          <a:p>
            <a:pPr lvl="2"/>
            <a:r>
              <a:rPr lang="es-PR" sz="2000" dirty="0"/>
              <a:t>Familia</a:t>
            </a:r>
          </a:p>
          <a:p>
            <a:pPr lvl="2">
              <a:buFont typeface="Wingdings" pitchFamily="2" charset="2"/>
              <a:buChar char="ü"/>
            </a:pPr>
            <a:r>
              <a:rPr lang="es-PR" sz="2000" dirty="0"/>
              <a:t>Trabajo</a:t>
            </a:r>
          </a:p>
          <a:p>
            <a:pPr lvl="2">
              <a:buFont typeface="Wingdings" pitchFamily="2" charset="2"/>
              <a:buChar char="ü"/>
            </a:pPr>
            <a:r>
              <a:rPr lang="es-PR" sz="2000" dirty="0"/>
              <a:t>Política</a:t>
            </a:r>
          </a:p>
          <a:p>
            <a:pPr lvl="2">
              <a:buFont typeface="Wingdings" pitchFamily="2" charset="2"/>
              <a:buChar char="ü"/>
            </a:pPr>
            <a:r>
              <a:rPr lang="es-PR" sz="2000" dirty="0"/>
              <a:t>Cultura, arte, ciencia</a:t>
            </a:r>
          </a:p>
          <a:p>
            <a:pPr lvl="2">
              <a:buFont typeface="Wingdings" pitchFamily="2" charset="2"/>
              <a:buChar char="ü"/>
            </a:pPr>
            <a:r>
              <a:rPr lang="es-PR" sz="2000" dirty="0"/>
              <a:t>Educación</a:t>
            </a:r>
          </a:p>
          <a:p>
            <a:pPr lvl="2">
              <a:buFont typeface="Wingdings" pitchFamily="2" charset="2"/>
              <a:buChar char="ü"/>
            </a:pPr>
            <a:r>
              <a:rPr lang="es-PR" sz="2000" dirty="0"/>
              <a:t>Comunicaciones sociales</a:t>
            </a:r>
            <a:endParaRPr lang="es-PR" sz="1000" i="1" dirty="0"/>
          </a:p>
          <a:p>
            <a:pPr>
              <a:spcBef>
                <a:spcPct val="0"/>
              </a:spcBef>
              <a:buFont typeface="Wingdings" pitchFamily="2" charset="2"/>
              <a:buNone/>
            </a:pPr>
            <a:r>
              <a:rPr lang="es-PR" sz="2200" i="1" dirty="0"/>
              <a:t>	</a:t>
            </a:r>
            <a:endParaRPr lang="es-PR" sz="2600" dirty="0"/>
          </a:p>
        </p:txBody>
      </p:sp>
      <p:sp>
        <p:nvSpPr>
          <p:cNvPr id="468996" name="Rectangle 4"/>
          <p:cNvSpPr>
            <a:spLocks noChangeArrowheads="1"/>
          </p:cNvSpPr>
          <p:nvPr/>
        </p:nvSpPr>
        <p:spPr bwMode="auto">
          <a:xfrm>
            <a:off x="1072116" y="684740"/>
            <a:ext cx="7021513" cy="1216025"/>
          </a:xfrm>
          <a:prstGeom prst="rect">
            <a:avLst/>
          </a:prstGeom>
          <a:noFill/>
          <a:ln w="9525">
            <a:noFill/>
            <a:miter lim="800000"/>
            <a:headEnd/>
            <a:tailEnd/>
          </a:ln>
          <a:effectLst/>
        </p:spPr>
        <p:txBody>
          <a:bodyPr anchor="b"/>
          <a:lstStyle/>
          <a:p>
            <a:pPr eaLnBrk="1" hangingPunct="1"/>
            <a:r>
              <a:rPr lang="es-PR" sz="3800" b="1" dirty="0">
                <a:solidFill>
                  <a:schemeClr val="accent5">
                    <a:lumMod val="50000"/>
                  </a:schemeClr>
                </a:solidFill>
                <a:effectLst>
                  <a:outerShdw blurRad="38100" dist="38100" dir="2700000" algn="tl">
                    <a:srgbClr val="000000">
                      <a:alpha val="43137"/>
                    </a:srgbClr>
                  </a:outerShdw>
                </a:effectLst>
                <a:latin typeface="+mj-lt"/>
                <a:ea typeface="+mj-ea"/>
                <a:cs typeface="+mj-cs"/>
              </a:rPr>
              <a:t>Cómo aplicar la corresponsabilidad…</a:t>
            </a:r>
          </a:p>
        </p:txBody>
      </p:sp>
      <p:pic>
        <p:nvPicPr>
          <p:cNvPr id="6" name="Picture 5"/>
          <p:cNvPicPr/>
          <p:nvPr/>
        </p:nvPicPr>
        <p:blipFill>
          <a:blip r:embed="rId2"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22666977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8994">
                                            <p:txEl>
                                              <p:pRg st="1" end="1"/>
                                            </p:txEl>
                                          </p:spTgt>
                                        </p:tgtEl>
                                        <p:attrNameLst>
                                          <p:attrName>style.visibility</p:attrName>
                                        </p:attrNameLst>
                                      </p:cBhvr>
                                      <p:to>
                                        <p:strVal val="visible"/>
                                      </p:to>
                                    </p:set>
                                    <p:animEffect transition="in" filter="fade">
                                      <p:cBhvr>
                                        <p:cTn id="7" dur="2000"/>
                                        <p:tgtEl>
                                          <p:spTgt spid="46899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8994">
                                            <p:txEl>
                                              <p:pRg st="2" end="2"/>
                                            </p:txEl>
                                          </p:spTgt>
                                        </p:tgtEl>
                                        <p:attrNameLst>
                                          <p:attrName>style.visibility</p:attrName>
                                        </p:attrNameLst>
                                      </p:cBhvr>
                                      <p:to>
                                        <p:strVal val="visible"/>
                                      </p:to>
                                    </p:set>
                                    <p:animEffect transition="in" filter="fade">
                                      <p:cBhvr>
                                        <p:cTn id="10" dur="2000"/>
                                        <p:tgtEl>
                                          <p:spTgt spid="46899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8994">
                                            <p:txEl>
                                              <p:pRg st="3" end="3"/>
                                            </p:txEl>
                                          </p:spTgt>
                                        </p:tgtEl>
                                        <p:attrNameLst>
                                          <p:attrName>style.visibility</p:attrName>
                                        </p:attrNameLst>
                                      </p:cBhvr>
                                      <p:to>
                                        <p:strVal val="visible"/>
                                      </p:to>
                                    </p:set>
                                    <p:animEffect transition="in" filter="fade">
                                      <p:cBhvr>
                                        <p:cTn id="13" dur="2000"/>
                                        <p:tgtEl>
                                          <p:spTgt spid="46899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8994">
                                            <p:txEl>
                                              <p:pRg st="4" end="4"/>
                                            </p:txEl>
                                          </p:spTgt>
                                        </p:tgtEl>
                                        <p:attrNameLst>
                                          <p:attrName>style.visibility</p:attrName>
                                        </p:attrNameLst>
                                      </p:cBhvr>
                                      <p:to>
                                        <p:strVal val="visible"/>
                                      </p:to>
                                    </p:set>
                                    <p:animEffect transition="in" filter="fade">
                                      <p:cBhvr>
                                        <p:cTn id="16" dur="2000"/>
                                        <p:tgtEl>
                                          <p:spTgt spid="46899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8994">
                                            <p:txEl>
                                              <p:pRg st="5" end="5"/>
                                            </p:txEl>
                                          </p:spTgt>
                                        </p:tgtEl>
                                        <p:attrNameLst>
                                          <p:attrName>style.visibility</p:attrName>
                                        </p:attrNameLst>
                                      </p:cBhvr>
                                      <p:to>
                                        <p:strVal val="visible"/>
                                      </p:to>
                                    </p:set>
                                    <p:animEffect transition="in" filter="fade">
                                      <p:cBhvr>
                                        <p:cTn id="19" dur="2000"/>
                                        <p:tgtEl>
                                          <p:spTgt spid="46899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8994">
                                            <p:txEl>
                                              <p:pRg st="6" end="6"/>
                                            </p:txEl>
                                          </p:spTgt>
                                        </p:tgtEl>
                                        <p:attrNameLst>
                                          <p:attrName>style.visibility</p:attrName>
                                        </p:attrNameLst>
                                      </p:cBhvr>
                                      <p:to>
                                        <p:strVal val="visible"/>
                                      </p:to>
                                    </p:set>
                                    <p:animEffect transition="in" filter="fade">
                                      <p:cBhvr>
                                        <p:cTn id="22" dur="2000"/>
                                        <p:tgtEl>
                                          <p:spTgt spid="468994">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8994">
                                            <p:txEl>
                                              <p:pRg st="7" end="7"/>
                                            </p:txEl>
                                          </p:spTgt>
                                        </p:tgtEl>
                                        <p:attrNameLst>
                                          <p:attrName>style.visibility</p:attrName>
                                        </p:attrNameLst>
                                      </p:cBhvr>
                                      <p:to>
                                        <p:strVal val="visible"/>
                                      </p:to>
                                    </p:set>
                                    <p:animEffect transition="in" filter="fade">
                                      <p:cBhvr>
                                        <p:cTn id="25" dur="2000"/>
                                        <p:tgtEl>
                                          <p:spTgt spid="4689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1142712" y="587433"/>
            <a:ext cx="7021513" cy="1216025"/>
          </a:xfrm>
        </p:spPr>
        <p:txBody>
          <a:bodyPr/>
          <a:lstStyle/>
          <a:p>
            <a:r>
              <a:rPr lang="es-PR" b="1" kern="1200" dirty="0">
                <a:solidFill>
                  <a:schemeClr val="accent5">
                    <a:lumMod val="50000"/>
                  </a:schemeClr>
                </a:solidFill>
                <a:effectLst>
                  <a:outerShdw blurRad="38100" dist="38100" dir="2700000" algn="tl">
                    <a:srgbClr val="000000">
                      <a:alpha val="43137"/>
                    </a:srgbClr>
                  </a:outerShdw>
                </a:effectLst>
              </a:rPr>
              <a:t>Cómo aplicar la corresponsabilidad</a:t>
            </a:r>
          </a:p>
        </p:txBody>
      </p:sp>
      <p:sp>
        <p:nvSpPr>
          <p:cNvPr id="447491" name="Rectangle 3"/>
          <p:cNvSpPr>
            <a:spLocks noGrp="1" noChangeArrowheads="1"/>
          </p:cNvSpPr>
          <p:nvPr>
            <p:ph type="body" idx="1"/>
          </p:nvPr>
        </p:nvSpPr>
        <p:spPr>
          <a:xfrm>
            <a:off x="877080" y="2235085"/>
            <a:ext cx="8181975" cy="4130675"/>
          </a:xfrm>
        </p:spPr>
        <p:txBody>
          <a:bodyPr/>
          <a:lstStyle/>
          <a:p>
            <a:pPr>
              <a:lnSpc>
                <a:spcPct val="90000"/>
              </a:lnSpc>
              <a:spcBef>
                <a:spcPct val="40000"/>
              </a:spcBef>
              <a:buFont typeface="Wingdings" pitchFamily="2" charset="2"/>
              <a:buChar char="n"/>
            </a:pPr>
            <a:r>
              <a:rPr lang="es-PR" sz="2800" dirty="0"/>
              <a:t>La meta es </a:t>
            </a:r>
            <a:r>
              <a:rPr lang="es-PR" sz="2800" b="1" dirty="0">
                <a:solidFill>
                  <a:srgbClr val="FFC000"/>
                </a:solidFill>
                <a:effectLst>
                  <a:outerShdw blurRad="38100" dist="38100" dir="2700000" algn="tl">
                    <a:srgbClr val="000000">
                      <a:alpha val="43137"/>
                    </a:srgbClr>
                  </a:outerShdw>
                </a:effectLst>
              </a:rPr>
              <a:t>ser presencia viva</a:t>
            </a:r>
            <a:r>
              <a:rPr lang="es-PR" sz="2800" dirty="0">
                <a:solidFill>
                  <a:srgbClr val="FFC000"/>
                </a:solidFill>
                <a:effectLst>
                  <a:outerShdw blurRad="38100" dist="38100" dir="2700000" algn="tl">
                    <a:srgbClr val="000000">
                      <a:alpha val="43137"/>
                    </a:srgbClr>
                  </a:outerShdw>
                </a:effectLst>
              </a:rPr>
              <a:t> </a:t>
            </a:r>
            <a:r>
              <a:rPr lang="es-PR" sz="2800" dirty="0"/>
              <a:t>de un Dios que es Amor</a:t>
            </a:r>
          </a:p>
          <a:p>
            <a:pPr>
              <a:lnSpc>
                <a:spcPct val="90000"/>
              </a:lnSpc>
              <a:spcBef>
                <a:spcPct val="40000"/>
              </a:spcBef>
              <a:buFont typeface="Wingdings" pitchFamily="2" charset="2"/>
              <a:buChar char="n"/>
            </a:pPr>
            <a:r>
              <a:rPr lang="es-PR" sz="2800" dirty="0"/>
              <a:t>La «pobreza» del ser humano sólo se remedia con amor, un </a:t>
            </a:r>
            <a:r>
              <a:rPr lang="es-PR" sz="2800" u="sng" dirty="0"/>
              <a:t>amor</a:t>
            </a:r>
            <a:r>
              <a:rPr lang="es-PR" sz="2800" dirty="0"/>
              <a:t> que se hace </a:t>
            </a:r>
            <a:r>
              <a:rPr lang="es-PR" sz="2800" u="sng" dirty="0"/>
              <a:t>operativo</a:t>
            </a:r>
            <a:r>
              <a:rPr lang="es-PR" sz="2800" dirty="0"/>
              <a:t> </a:t>
            </a:r>
            <a:r>
              <a:rPr lang="es-PR" sz="2800" b="1" dirty="0"/>
              <a:t>con lo que somos y tenemos</a:t>
            </a:r>
            <a:r>
              <a:rPr lang="es-PR" sz="2800" dirty="0"/>
              <a:t>, incluidos los bienes materiales</a:t>
            </a:r>
          </a:p>
          <a:p>
            <a:pPr>
              <a:lnSpc>
                <a:spcPct val="90000"/>
              </a:lnSpc>
              <a:spcBef>
                <a:spcPct val="40000"/>
              </a:spcBef>
              <a:buFont typeface="Wingdings" pitchFamily="2" charset="2"/>
              <a:buChar char="n"/>
            </a:pPr>
            <a:r>
              <a:rPr lang="es-PR" sz="2800" dirty="0"/>
              <a:t>No se trata de acciones, por buenas que sean: dar dinero, comprar comida, etc., sino de asumir el </a:t>
            </a:r>
            <a:r>
              <a:rPr lang="es-PR" sz="2800" b="1" dirty="0"/>
              <a:t>estilo de vida</a:t>
            </a:r>
            <a:r>
              <a:rPr lang="es-PR" sz="2800" dirty="0"/>
              <a:t> de Jesús</a:t>
            </a:r>
          </a:p>
        </p:txBody>
      </p:sp>
      <p:pic>
        <p:nvPicPr>
          <p:cNvPr id="7" name="Picture 6"/>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23037344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7491">
                                            <p:txEl>
                                              <p:pRg st="0" end="0"/>
                                            </p:txEl>
                                          </p:spTgt>
                                        </p:tgtEl>
                                        <p:attrNameLst>
                                          <p:attrName>style.visibility</p:attrName>
                                        </p:attrNameLst>
                                      </p:cBhvr>
                                      <p:to>
                                        <p:strVal val="visible"/>
                                      </p:to>
                                    </p:set>
                                    <p:animEffect transition="in" filter="fade">
                                      <p:cBhvr>
                                        <p:cTn id="7" dur="2000"/>
                                        <p:tgtEl>
                                          <p:spTgt spid="447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7491">
                                            <p:txEl>
                                              <p:pRg st="1" end="1"/>
                                            </p:txEl>
                                          </p:spTgt>
                                        </p:tgtEl>
                                        <p:attrNameLst>
                                          <p:attrName>style.visibility</p:attrName>
                                        </p:attrNameLst>
                                      </p:cBhvr>
                                      <p:to>
                                        <p:strVal val="visible"/>
                                      </p:to>
                                    </p:set>
                                    <p:animEffect transition="in" filter="fade">
                                      <p:cBhvr>
                                        <p:cTn id="12" dur="2000"/>
                                        <p:tgtEl>
                                          <p:spTgt spid="447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7491">
                                            <p:txEl>
                                              <p:pRg st="2" end="2"/>
                                            </p:txEl>
                                          </p:spTgt>
                                        </p:tgtEl>
                                        <p:attrNameLst>
                                          <p:attrName>style.visibility</p:attrName>
                                        </p:attrNameLst>
                                      </p:cBhvr>
                                      <p:to>
                                        <p:strVal val="visible"/>
                                      </p:to>
                                    </p:set>
                                    <p:animEffect transition="in" filter="fade">
                                      <p:cBhvr>
                                        <p:cTn id="17" dur="2000"/>
                                        <p:tgtEl>
                                          <p:spTgt spid="447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415156" y="778626"/>
            <a:ext cx="7021513" cy="1216025"/>
          </a:xfrm>
        </p:spPr>
        <p:txBody>
          <a:bodyPr/>
          <a:lstStyle/>
          <a:p>
            <a:r>
              <a:rPr lang="es-PR" b="1" kern="1200" dirty="0">
                <a:solidFill>
                  <a:schemeClr val="accent5">
                    <a:lumMod val="50000"/>
                  </a:schemeClr>
                </a:solidFill>
                <a:effectLst>
                  <a:outerShdw blurRad="38100" dist="38100" dir="2700000" algn="tl">
                    <a:srgbClr val="000000">
                      <a:alpha val="43137"/>
                    </a:srgbClr>
                  </a:outerShdw>
                </a:effectLst>
              </a:rPr>
              <a:t>Cómo aplicar la corresponsabilidad</a:t>
            </a:r>
          </a:p>
        </p:txBody>
      </p:sp>
      <p:sp>
        <p:nvSpPr>
          <p:cNvPr id="379907" name="Rectangle 3"/>
          <p:cNvSpPr>
            <a:spLocks noGrp="1" noChangeArrowheads="1"/>
          </p:cNvSpPr>
          <p:nvPr>
            <p:ph type="body" idx="1"/>
          </p:nvPr>
        </p:nvSpPr>
        <p:spPr>
          <a:xfrm>
            <a:off x="1415156" y="2343815"/>
            <a:ext cx="7245350" cy="3024187"/>
          </a:xfrm>
        </p:spPr>
        <p:txBody>
          <a:bodyPr>
            <a:normAutofit/>
          </a:bodyPr>
          <a:lstStyle/>
          <a:p>
            <a:pPr>
              <a:lnSpc>
                <a:spcPct val="125000"/>
              </a:lnSpc>
              <a:buFont typeface="Wingdings" pitchFamily="2" charset="2"/>
              <a:buChar char="n"/>
            </a:pPr>
            <a:r>
              <a:rPr lang="es-PR" sz="2800" dirty="0"/>
              <a:t>La</a:t>
            </a:r>
            <a:r>
              <a:rPr lang="es-PR" sz="2800" b="1" dirty="0"/>
              <a:t> corresponsabilidad</a:t>
            </a:r>
            <a:r>
              <a:rPr lang="es-PR" sz="2800" dirty="0"/>
              <a:t> no tiene que ver con lo que hacemos,</a:t>
            </a:r>
          </a:p>
          <a:p>
            <a:pPr>
              <a:lnSpc>
                <a:spcPct val="125000"/>
              </a:lnSpc>
              <a:buFont typeface="Wingdings" pitchFamily="2" charset="2"/>
              <a:buChar char="n"/>
            </a:pPr>
            <a:r>
              <a:rPr lang="es-PR" sz="2800" dirty="0"/>
              <a:t>sino con </a:t>
            </a:r>
            <a:r>
              <a:rPr lang="es-PR" sz="2800" b="1" dirty="0"/>
              <a:t>lo que somos</a:t>
            </a:r>
          </a:p>
          <a:p>
            <a:pPr>
              <a:lnSpc>
                <a:spcPct val="125000"/>
              </a:lnSpc>
              <a:buFont typeface="Wingdings" pitchFamily="2" charset="2"/>
              <a:buChar char="n"/>
            </a:pPr>
            <a:r>
              <a:rPr lang="es-PR" sz="2800" dirty="0"/>
              <a:t>y más aún: </a:t>
            </a:r>
            <a:r>
              <a:rPr lang="es-PR" sz="2800" b="1" dirty="0"/>
              <a:t>de Quién somos</a:t>
            </a:r>
          </a:p>
        </p:txBody>
      </p:sp>
      <p:pic>
        <p:nvPicPr>
          <p:cNvPr id="6" name="Picture 5"/>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30560348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79907">
                                            <p:txEl>
                                              <p:pRg st="0" end="0"/>
                                            </p:txEl>
                                          </p:spTgt>
                                        </p:tgtEl>
                                        <p:attrNameLst>
                                          <p:attrName>style.visibility</p:attrName>
                                        </p:attrNameLst>
                                      </p:cBhvr>
                                      <p:to>
                                        <p:strVal val="visible"/>
                                      </p:to>
                                    </p:set>
                                    <p:anim calcmode="discrete" valueType="clr">
                                      <p:cBhvr override="childStyle">
                                        <p:cTn id="7" dur="80"/>
                                        <p:tgtEl>
                                          <p:spTgt spid="3799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9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79907">
                                            <p:txEl>
                                              <p:pRg st="0" end="0"/>
                                            </p:txEl>
                                          </p:spTgt>
                                        </p:tgtEl>
                                        <p:attrNameLst>
                                          <p:attrName>fill.type</p:attrName>
                                        </p:attrNameLst>
                                      </p:cBhvr>
                                      <p:to>
                                        <p:strVal val="solid"/>
                                      </p:to>
                                    </p:set>
                                  </p:childTnLst>
                                </p:cTn>
                              </p:par>
                            </p:childTnLst>
                          </p:cTn>
                        </p:par>
                        <p:par>
                          <p:cTn id="10" fill="hold">
                            <p:stCondLst>
                              <p:cond delay="2000"/>
                            </p:stCondLst>
                            <p:childTnLst>
                              <p:par>
                                <p:cTn id="11" presetID="27" presetClass="entr" presetSubtype="0" fill="hold" grpId="0" nodeType="afterEffect">
                                  <p:stCondLst>
                                    <p:cond delay="2000"/>
                                  </p:stCondLst>
                                  <p:iterate type="lt">
                                    <p:tmPct val="33000"/>
                                  </p:iterate>
                                  <p:childTnLst>
                                    <p:set>
                                      <p:cBhvr>
                                        <p:cTn id="12" dur="1" fill="hold">
                                          <p:stCondLst>
                                            <p:cond delay="0"/>
                                          </p:stCondLst>
                                        </p:cTn>
                                        <p:tgtEl>
                                          <p:spTgt spid="379907">
                                            <p:txEl>
                                              <p:pRg st="1" end="1"/>
                                            </p:txEl>
                                          </p:spTgt>
                                        </p:tgtEl>
                                        <p:attrNameLst>
                                          <p:attrName>style.visibility</p:attrName>
                                        </p:attrNameLst>
                                      </p:cBhvr>
                                      <p:to>
                                        <p:strVal val="visible"/>
                                      </p:to>
                                    </p:set>
                                    <p:anim calcmode="discrete" valueType="clr">
                                      <p:cBhvr override="childStyle">
                                        <p:cTn id="13" dur="500"/>
                                        <p:tgtEl>
                                          <p:spTgt spid="3799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379907">
                                            <p:txEl>
                                              <p:pRg st="1" end="1"/>
                                            </p:txEl>
                                          </p:spTgt>
                                        </p:tgtEl>
                                        <p:attrNameLst>
                                          <p:attrName>fillcolor</p:attrName>
                                        </p:attrNameLst>
                                      </p:cBhvr>
                                      <p:tavLst>
                                        <p:tav tm="0">
                                          <p:val>
                                            <p:clrVal>
                                              <a:schemeClr val="accent2"/>
                                            </p:clrVal>
                                          </p:val>
                                        </p:tav>
                                        <p:tav tm="50000">
                                          <p:val>
                                            <p:clrVal>
                                              <a:schemeClr val="hlink"/>
                                            </p:clrVal>
                                          </p:val>
                                        </p:tav>
                                      </p:tavLst>
                                    </p:anim>
                                    <p:set>
                                      <p:cBhvr>
                                        <p:cTn id="15" dur="500"/>
                                        <p:tgtEl>
                                          <p:spTgt spid="379907">
                                            <p:txEl>
                                              <p:pRg st="1" end="1"/>
                                            </p:txEl>
                                          </p:spTgt>
                                        </p:tgtEl>
                                        <p:attrNameLst>
                                          <p:attrName>fill.type</p:attrName>
                                        </p:attrNameLst>
                                      </p:cBhvr>
                                      <p:to>
                                        <p:strVal val="solid"/>
                                      </p:to>
                                    </p:set>
                                  </p:childTnLst>
                                </p:cTn>
                              </p:par>
                            </p:childTnLst>
                          </p:cTn>
                        </p:par>
                        <p:par>
                          <p:cTn id="16" fill="hold">
                            <p:stCondLst>
                              <p:cond delay="7140"/>
                            </p:stCondLst>
                            <p:childTnLst>
                              <p:par>
                                <p:cTn id="17" presetID="27" presetClass="entr" presetSubtype="0" fill="hold" grpId="0" nodeType="afterEffect">
                                  <p:stCondLst>
                                    <p:cond delay="2000"/>
                                  </p:stCondLst>
                                  <p:iterate type="lt">
                                    <p:tmPct val="50000"/>
                                  </p:iterate>
                                  <p:childTnLst>
                                    <p:set>
                                      <p:cBhvr>
                                        <p:cTn id="18" dur="1" fill="hold">
                                          <p:stCondLst>
                                            <p:cond delay="0"/>
                                          </p:stCondLst>
                                        </p:cTn>
                                        <p:tgtEl>
                                          <p:spTgt spid="379907">
                                            <p:txEl>
                                              <p:pRg st="2" end="2"/>
                                            </p:txEl>
                                          </p:spTgt>
                                        </p:tgtEl>
                                        <p:attrNameLst>
                                          <p:attrName>style.visibility</p:attrName>
                                        </p:attrNameLst>
                                      </p:cBhvr>
                                      <p:to>
                                        <p:strVal val="visible"/>
                                      </p:to>
                                    </p:set>
                                    <p:anim calcmode="discrete" valueType="clr">
                                      <p:cBhvr override="childStyle">
                                        <p:cTn id="19" dur="500"/>
                                        <p:tgtEl>
                                          <p:spTgt spid="3799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379907">
                                            <p:txEl>
                                              <p:pRg st="2" end="2"/>
                                            </p:txEl>
                                          </p:spTgt>
                                        </p:tgtEl>
                                        <p:attrNameLst>
                                          <p:attrName>fillcolor</p:attrName>
                                        </p:attrNameLst>
                                      </p:cBhvr>
                                      <p:tavLst>
                                        <p:tav tm="0">
                                          <p:val>
                                            <p:clrVal>
                                              <a:schemeClr val="accent2"/>
                                            </p:clrVal>
                                          </p:val>
                                        </p:tav>
                                        <p:tav tm="50000">
                                          <p:val>
                                            <p:clrVal>
                                              <a:schemeClr val="hlink"/>
                                            </p:clrVal>
                                          </p:val>
                                        </p:tav>
                                      </p:tavLst>
                                    </p:anim>
                                    <p:set>
                                      <p:cBhvr>
                                        <p:cTn id="21" dur="500"/>
                                        <p:tgtEl>
                                          <p:spTgt spid="37990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383782" y="413776"/>
            <a:ext cx="7021513" cy="1216025"/>
          </a:xfrm>
        </p:spPr>
        <p:txBody>
          <a:bodyPr>
            <a:normAutofit fontScale="90000"/>
          </a:bodyPr>
          <a:lstStyle/>
          <a:p>
            <a:pPr>
              <a:lnSpc>
                <a:spcPct val="125000"/>
              </a:lnSpc>
            </a:pPr>
            <a:r>
              <a:rPr lang="es-PR" sz="2400" b="1" dirty="0">
                <a:solidFill>
                  <a:srgbClr val="FFC000"/>
                </a:solidFill>
                <a:effectLst>
                  <a:outerShdw blurRad="38100" dist="38100" dir="2700000" algn="tl">
                    <a:srgbClr val="000000">
                      <a:alpha val="43137"/>
                    </a:srgbClr>
                  </a:outerShdw>
                </a:effectLst>
              </a:rPr>
              <a:t>PLAN DE ACCION PARA INTRODUCIR LA CORRESPONSBILIDAD CRISTIANA EN SU PARROQUIA:</a:t>
            </a:r>
          </a:p>
        </p:txBody>
      </p:sp>
      <p:sp>
        <p:nvSpPr>
          <p:cNvPr id="379907" name="Rectangle 3"/>
          <p:cNvSpPr>
            <a:spLocks noGrp="1" noChangeArrowheads="1"/>
          </p:cNvSpPr>
          <p:nvPr>
            <p:ph type="body" idx="1"/>
          </p:nvPr>
        </p:nvSpPr>
        <p:spPr>
          <a:xfrm>
            <a:off x="1039633" y="1629801"/>
            <a:ext cx="8286808" cy="4643470"/>
          </a:xfrm>
        </p:spPr>
        <p:txBody>
          <a:bodyPr/>
          <a:lstStyle/>
          <a:p>
            <a:pPr>
              <a:lnSpc>
                <a:spcPct val="125000"/>
              </a:lnSpc>
              <a:buFont typeface="Wingdings" pitchFamily="2" charset="2"/>
              <a:buChar char="Ø"/>
            </a:pPr>
            <a:endParaRPr lang="es-PR" sz="1000" b="1" dirty="0">
              <a:solidFill>
                <a:srgbClr val="FFC000"/>
              </a:solidFill>
              <a:effectLst>
                <a:outerShdw blurRad="38100" dist="38100" dir="2700000" algn="tl">
                  <a:srgbClr val="000000">
                    <a:alpha val="43137"/>
                  </a:srgbClr>
                </a:outerShdw>
              </a:effectLst>
            </a:endParaRPr>
          </a:p>
          <a:p>
            <a:pPr>
              <a:lnSpc>
                <a:spcPct val="125000"/>
              </a:lnSpc>
              <a:buFont typeface="Wingdings" pitchFamily="2" charset="2"/>
              <a:buChar char="Ø"/>
            </a:pPr>
            <a:r>
              <a:rPr lang="es-PR" sz="2000" b="1" dirty="0">
                <a:solidFill>
                  <a:srgbClr val="FFC000"/>
                </a:solidFill>
                <a:effectLst>
                  <a:outerShdw blurRad="38100" dist="38100" dir="2700000" algn="tl">
                    <a:srgbClr val="000000">
                      <a:alpha val="43137"/>
                    </a:srgbClr>
                  </a:outerShdw>
                </a:effectLst>
              </a:rPr>
              <a:t>FASE I </a:t>
            </a:r>
            <a:r>
              <a:rPr lang="es-PR" dirty="0">
                <a:solidFill>
                  <a:srgbClr val="002060"/>
                </a:solidFill>
              </a:rPr>
              <a:t>Es la etapa de preparación para el proceso de invitación, el cual inicia antes de. puede durar hasta 1 año.</a:t>
            </a:r>
            <a:endParaRPr lang="es-PR" sz="2000" dirty="0">
              <a:solidFill>
                <a:srgbClr val="002060"/>
              </a:solidFill>
            </a:endParaRPr>
          </a:p>
          <a:p>
            <a:pPr>
              <a:lnSpc>
                <a:spcPct val="125000"/>
              </a:lnSpc>
              <a:buFont typeface="Wingdings" pitchFamily="2" charset="2"/>
              <a:buChar char="Ø"/>
            </a:pPr>
            <a:r>
              <a:rPr lang="es-PR" sz="2000" b="1" dirty="0">
                <a:solidFill>
                  <a:srgbClr val="FFC000"/>
                </a:solidFill>
                <a:effectLst>
                  <a:outerShdw blurRad="38100" dist="38100" dir="2700000" algn="tl">
                    <a:srgbClr val="000000">
                      <a:alpha val="43137"/>
                    </a:srgbClr>
                  </a:outerShdw>
                </a:effectLst>
              </a:rPr>
              <a:t>FASE II </a:t>
            </a:r>
            <a:r>
              <a:rPr lang="es-PR" dirty="0">
                <a:solidFill>
                  <a:srgbClr val="002060"/>
                </a:solidFill>
              </a:rPr>
              <a:t>del proceso de invitación inicia con el envío de la carta del Párroco a los fieles y continua durante los fines de semana de corresponsabilidad hasta el fin de semana de compromiso. (Es mas efectivo cuando las cartas de Párroco y toda comunicación es personalizada)</a:t>
            </a:r>
            <a:endParaRPr lang="es-PR" sz="2000" dirty="0">
              <a:solidFill>
                <a:srgbClr val="002060"/>
              </a:solidFill>
            </a:endParaRPr>
          </a:p>
          <a:p>
            <a:pPr>
              <a:lnSpc>
                <a:spcPct val="125000"/>
              </a:lnSpc>
              <a:buFont typeface="Wingdings" pitchFamily="2" charset="2"/>
              <a:buChar char="Ø"/>
            </a:pPr>
            <a:r>
              <a:rPr lang="es-PR" sz="2000" b="1" dirty="0">
                <a:solidFill>
                  <a:srgbClr val="FFC000"/>
                </a:solidFill>
                <a:effectLst>
                  <a:outerShdw blurRad="38100" dist="38100" dir="2700000" algn="tl">
                    <a:srgbClr val="000000">
                      <a:alpha val="43137"/>
                    </a:srgbClr>
                  </a:outerShdw>
                </a:effectLst>
              </a:rPr>
              <a:t>FASE III </a:t>
            </a:r>
            <a:r>
              <a:rPr lang="es-PR" dirty="0">
                <a:solidFill>
                  <a:srgbClr val="002060"/>
                </a:solidFill>
              </a:rPr>
              <a:t>Es el proceso de seguimiento. Esta fase inicia con la clasificación de las Formas de Compromiso devueltas por los fieles el Fin de Semana de Compromiso, el envío de las cartas de agradecimiento y el seguimiento con quienes no respondieron</a:t>
            </a:r>
          </a:p>
          <a:p>
            <a:pPr>
              <a:lnSpc>
                <a:spcPct val="125000"/>
              </a:lnSpc>
              <a:buFont typeface="Wingdings" pitchFamily="2" charset="2"/>
              <a:buChar char="Ø"/>
            </a:pPr>
            <a:endParaRPr lang="es-PR" sz="2000" dirty="0">
              <a:solidFill>
                <a:schemeClr val="tx2">
                  <a:lumMod val="75000"/>
                </a:schemeClr>
              </a:solidFill>
            </a:endParaRPr>
          </a:p>
          <a:p>
            <a:pPr>
              <a:lnSpc>
                <a:spcPct val="125000"/>
              </a:lnSpc>
              <a:buNone/>
            </a:pPr>
            <a:endParaRPr lang="es-PR" b="1" dirty="0"/>
          </a:p>
        </p:txBody>
      </p:sp>
      <p:pic>
        <p:nvPicPr>
          <p:cNvPr id="6" name="Picture 5"/>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1794771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79907">
                                            <p:txEl>
                                              <p:pRg st="1" end="1"/>
                                            </p:txEl>
                                          </p:spTgt>
                                        </p:tgtEl>
                                        <p:attrNameLst>
                                          <p:attrName>style.visibility</p:attrName>
                                        </p:attrNameLst>
                                      </p:cBhvr>
                                      <p:to>
                                        <p:strVal val="visible"/>
                                      </p:to>
                                    </p:set>
                                    <p:anim calcmode="discrete" valueType="clr">
                                      <p:cBhvr override="childStyle">
                                        <p:cTn id="7" dur="80"/>
                                        <p:tgtEl>
                                          <p:spTgt spid="3799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907">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79907">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79907">
                                            <p:txEl>
                                              <p:pRg st="2" end="2"/>
                                            </p:txEl>
                                          </p:spTgt>
                                        </p:tgtEl>
                                        <p:attrNameLst>
                                          <p:attrName>style.visibility</p:attrName>
                                        </p:attrNameLst>
                                      </p:cBhvr>
                                      <p:to>
                                        <p:strVal val="visible"/>
                                      </p:to>
                                    </p:set>
                                    <p:anim calcmode="discrete" valueType="clr">
                                      <p:cBhvr override="childStyle">
                                        <p:cTn id="14" dur="80"/>
                                        <p:tgtEl>
                                          <p:spTgt spid="3799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79907">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79907">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79907">
                                            <p:txEl>
                                              <p:pRg st="3" end="3"/>
                                            </p:txEl>
                                          </p:spTgt>
                                        </p:tgtEl>
                                        <p:attrNameLst>
                                          <p:attrName>style.visibility</p:attrName>
                                        </p:attrNameLst>
                                      </p:cBhvr>
                                      <p:to>
                                        <p:strVal val="visible"/>
                                      </p:to>
                                    </p:set>
                                    <p:anim calcmode="discrete" valueType="clr">
                                      <p:cBhvr override="childStyle">
                                        <p:cTn id="21" dur="80"/>
                                        <p:tgtEl>
                                          <p:spTgt spid="37990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79907">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37990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234527" y="355587"/>
            <a:ext cx="7021513" cy="1216025"/>
          </a:xfrm>
        </p:spPr>
        <p:txBody>
          <a:bodyPr/>
          <a:lstStyle/>
          <a:p>
            <a:r>
              <a:rPr lang="es-PR" b="1" dirty="0">
                <a:solidFill>
                  <a:schemeClr val="accent5">
                    <a:lumMod val="50000"/>
                  </a:schemeClr>
                </a:solidFill>
                <a:effectLst>
                  <a:outerShdw blurRad="38100" dist="38100" dir="2700000" algn="tl">
                    <a:srgbClr val="000000">
                      <a:alpha val="43137"/>
                    </a:srgbClr>
                  </a:outerShdw>
                </a:effectLst>
              </a:rPr>
              <a:t>Cómo aplicar la corresponsabilidad…</a:t>
            </a:r>
          </a:p>
        </p:txBody>
      </p:sp>
      <p:sp>
        <p:nvSpPr>
          <p:cNvPr id="452611" name="Rectangle 3"/>
          <p:cNvSpPr>
            <a:spLocks noGrp="1" noChangeArrowheads="1"/>
          </p:cNvSpPr>
          <p:nvPr>
            <p:ph type="body" idx="1"/>
          </p:nvPr>
        </p:nvSpPr>
        <p:spPr>
          <a:xfrm>
            <a:off x="1234527" y="1730375"/>
            <a:ext cx="8001000" cy="4324350"/>
          </a:xfrm>
        </p:spPr>
        <p:txBody>
          <a:bodyPr/>
          <a:lstStyle/>
          <a:p>
            <a:pPr marL="392113" indent="-392113">
              <a:buNone/>
            </a:pPr>
            <a:r>
              <a:rPr lang="es-PR" sz="2400" b="1" dirty="0"/>
              <a:t>		Podemos partir en nuestra reflexión de que la corresponsabilidad NO ES</a:t>
            </a:r>
          </a:p>
          <a:p>
            <a:pPr marL="392113" indent="-392113">
              <a:buNone/>
            </a:pPr>
            <a:endParaRPr lang="es-PR" sz="1050" b="1" dirty="0"/>
          </a:p>
          <a:p>
            <a:pPr marL="392113" indent="-392113">
              <a:buFont typeface="Wingdings" pitchFamily="2" charset="2"/>
              <a:buChar char="Ø"/>
            </a:pPr>
            <a:r>
              <a:rPr lang="es-PR" sz="2400" b="1" dirty="0"/>
              <a:t>una palabra de moda, </a:t>
            </a:r>
          </a:p>
          <a:p>
            <a:pPr marL="392113" indent="-392113">
              <a:buFont typeface="Wingdings" pitchFamily="2" charset="2"/>
              <a:buChar char="Ø"/>
            </a:pPr>
            <a:r>
              <a:rPr lang="es-PR" sz="2400" b="1" dirty="0"/>
              <a:t>un programa para recaudar fondos, </a:t>
            </a:r>
          </a:p>
          <a:p>
            <a:pPr marL="392113" indent="-392113">
              <a:buFont typeface="Wingdings" pitchFamily="2" charset="2"/>
              <a:buChar char="Ø"/>
            </a:pPr>
            <a:r>
              <a:rPr lang="es-PR" sz="2400" b="1" dirty="0"/>
              <a:t>un plan para construir un templo nuevo o un salón parroquial nuevo,</a:t>
            </a:r>
          </a:p>
          <a:p>
            <a:pPr marL="392113" indent="-392113">
              <a:buFont typeface="Wingdings" pitchFamily="2" charset="2"/>
              <a:buChar char="Ø"/>
            </a:pPr>
            <a:r>
              <a:rPr lang="es-PR" sz="2400" b="1" dirty="0"/>
              <a:t>un grupo mas con un</a:t>
            </a:r>
          </a:p>
          <a:p>
            <a:pPr marL="392113" indent="-392113">
              <a:buNone/>
            </a:pPr>
            <a:endParaRPr lang="es-PR" sz="1400" b="1" dirty="0"/>
          </a:p>
          <a:p>
            <a:pPr marL="392113" indent="-392113" algn="ctr">
              <a:buNone/>
            </a:pPr>
            <a:r>
              <a:rPr lang="es-PR" sz="2000" b="1" dirty="0">
                <a:solidFill>
                  <a:srgbClr val="FFC000"/>
                </a:solidFill>
                <a:effectLst>
                  <a:outerShdw blurRad="38100" dist="38100" dir="2700000" algn="tl">
                    <a:srgbClr val="000000">
                      <a:alpha val="43137"/>
                    </a:srgbClr>
                  </a:outerShdw>
                </a:effectLst>
              </a:rPr>
              <a:t>“LA CORRESPONSABILIDAD ES UNA FORMA DE VIDA”</a:t>
            </a:r>
            <a:endParaRPr lang="es-PR" dirty="0">
              <a:solidFill>
                <a:srgbClr val="FFC000"/>
              </a:solidFill>
              <a:effectLst>
                <a:outerShdw blurRad="38100" dist="38100" dir="2700000" algn="tl">
                  <a:srgbClr val="000000">
                    <a:alpha val="43137"/>
                  </a:srgbClr>
                </a:outerShdw>
              </a:effectLst>
            </a:endParaRPr>
          </a:p>
        </p:txBody>
      </p:sp>
      <p:pic>
        <p:nvPicPr>
          <p:cNvPr id="6" name="Picture 5"/>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38528469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275716" y="355587"/>
            <a:ext cx="7021513" cy="1216025"/>
          </a:xfrm>
        </p:spPr>
        <p:txBody>
          <a:bodyPr/>
          <a:lstStyle/>
          <a:p>
            <a:r>
              <a:rPr lang="es-PR" sz="2400" b="1" dirty="0">
                <a:solidFill>
                  <a:srgbClr val="FFC000"/>
                </a:solidFill>
                <a:effectLst>
                  <a:outerShdw blurRad="38100" dist="38100" dir="2700000" algn="tl">
                    <a:srgbClr val="000000">
                      <a:alpha val="43137"/>
                    </a:srgbClr>
                  </a:outerShdw>
                </a:effectLst>
              </a:rPr>
              <a:t>PLAN DE ACCION PARA INTRODUCIR LA CORRESPONSBILIDAD CRISTIANA EN SU PARROQUIA:</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1179512" y="1694486"/>
            <a:ext cx="8286808" cy="4286280"/>
          </a:xfrm>
        </p:spPr>
        <p:txBody>
          <a:bodyPr/>
          <a:lstStyle/>
          <a:p>
            <a:pPr>
              <a:lnSpc>
                <a:spcPct val="125000"/>
              </a:lnSpc>
              <a:buNone/>
            </a:pPr>
            <a:r>
              <a:rPr lang="es-PR" sz="2400" b="1" dirty="0">
                <a:solidFill>
                  <a:schemeClr val="accent2">
                    <a:lumMod val="75000"/>
                  </a:schemeClr>
                </a:solidFill>
                <a:effectLst>
                  <a:outerShdw blurRad="38100" dist="38100" dir="2700000" algn="tl">
                    <a:srgbClr val="000000">
                      <a:alpha val="43137"/>
                    </a:srgbClr>
                  </a:outerShdw>
                </a:effectLst>
              </a:rPr>
              <a:t>La importancia del Liderazgo Parroquial</a:t>
            </a:r>
          </a:p>
          <a:p>
            <a:pPr>
              <a:lnSpc>
                <a:spcPct val="125000"/>
              </a:lnSpc>
              <a:buNone/>
            </a:pPr>
            <a:endParaRPr lang="es-PR" sz="1000" b="1" dirty="0">
              <a:solidFill>
                <a:srgbClr val="FFC000"/>
              </a:solidFill>
              <a:effectLst>
                <a:outerShdw blurRad="38100" dist="38100" dir="2700000" algn="tl">
                  <a:srgbClr val="000000">
                    <a:alpha val="43137"/>
                  </a:srgbClr>
                </a:outerShdw>
              </a:effectLst>
            </a:endParaRPr>
          </a:p>
          <a:p>
            <a:pPr>
              <a:lnSpc>
                <a:spcPct val="125000"/>
              </a:lnSpc>
              <a:buFont typeface="Wingdings" pitchFamily="2" charset="2"/>
              <a:buChar char="Ø"/>
            </a:pPr>
            <a:r>
              <a:rPr lang="es-PR" sz="2000" dirty="0">
                <a:solidFill>
                  <a:schemeClr val="tx2">
                    <a:lumMod val="50000"/>
                  </a:schemeClr>
                </a:solidFill>
              </a:rPr>
              <a:t>Existen tres grupos de lideres en la parroquia que deben creer firmemente en la invitación a la Corresponsabilidad Cristiana para que esta invitación tenga éxito, estos son:</a:t>
            </a:r>
          </a:p>
          <a:p>
            <a:pPr>
              <a:lnSpc>
                <a:spcPct val="125000"/>
              </a:lnSpc>
              <a:buNone/>
            </a:pPr>
            <a:endParaRPr lang="es-PR" sz="2000" dirty="0">
              <a:solidFill>
                <a:schemeClr val="tx2">
                  <a:lumMod val="75000"/>
                </a:schemeClr>
              </a:solidFill>
            </a:endParaRPr>
          </a:p>
          <a:p>
            <a:pPr lvl="1">
              <a:lnSpc>
                <a:spcPct val="125000"/>
              </a:lnSpc>
              <a:buFont typeface="Wingdings" pitchFamily="2" charset="2"/>
              <a:buChar char="v"/>
            </a:pPr>
            <a:r>
              <a:rPr lang="es-PR" sz="1800" b="1" dirty="0">
                <a:solidFill>
                  <a:schemeClr val="tx2">
                    <a:lumMod val="75000"/>
                  </a:schemeClr>
                </a:solidFill>
              </a:rPr>
              <a:t>Primero              El párroco</a:t>
            </a:r>
          </a:p>
          <a:p>
            <a:pPr lvl="1">
              <a:lnSpc>
                <a:spcPct val="125000"/>
              </a:lnSpc>
              <a:buFont typeface="Wingdings" pitchFamily="2" charset="2"/>
              <a:buChar char="v"/>
            </a:pPr>
            <a:r>
              <a:rPr lang="es-PR" sz="1800" b="1" dirty="0">
                <a:solidFill>
                  <a:schemeClr val="tx2">
                    <a:lumMod val="75000"/>
                  </a:schemeClr>
                </a:solidFill>
              </a:rPr>
              <a:t>Segundo     	    El Comité de Corresponsabilidad</a:t>
            </a:r>
          </a:p>
          <a:p>
            <a:pPr lvl="1">
              <a:lnSpc>
                <a:spcPct val="125000"/>
              </a:lnSpc>
              <a:buFont typeface="Wingdings" pitchFamily="2" charset="2"/>
              <a:buChar char="v"/>
            </a:pPr>
            <a:r>
              <a:rPr lang="es-PR" sz="1800" b="1" dirty="0">
                <a:solidFill>
                  <a:schemeClr val="tx2">
                    <a:lumMod val="75000"/>
                  </a:schemeClr>
                </a:solidFill>
              </a:rPr>
              <a:t>Tercero               El Consejo Pastoral Parroquial</a:t>
            </a:r>
            <a:endParaRPr lang="es-PR" sz="1800" dirty="0">
              <a:solidFill>
                <a:schemeClr val="tx2">
                  <a:lumMod val="75000"/>
                </a:schemeClr>
              </a:solidFill>
            </a:endParaRPr>
          </a:p>
        </p:txBody>
      </p:sp>
      <p:sp>
        <p:nvSpPr>
          <p:cNvPr id="4" name="Right Arrow 3"/>
          <p:cNvSpPr/>
          <p:nvPr/>
        </p:nvSpPr>
        <p:spPr bwMode="auto">
          <a:xfrm>
            <a:off x="3159517" y="4573826"/>
            <a:ext cx="428628" cy="457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PR">
              <a:latin typeface="Tahoma" pitchFamily="34" charset="0"/>
            </a:endParaRPr>
          </a:p>
        </p:txBody>
      </p:sp>
      <p:sp>
        <p:nvSpPr>
          <p:cNvPr id="6" name="Right Arrow 5"/>
          <p:cNvSpPr/>
          <p:nvPr/>
        </p:nvSpPr>
        <p:spPr bwMode="auto">
          <a:xfrm>
            <a:off x="3159517" y="5002454"/>
            <a:ext cx="428628" cy="457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PR">
              <a:latin typeface="Tahoma" pitchFamily="34" charset="0"/>
            </a:endParaRPr>
          </a:p>
        </p:txBody>
      </p:sp>
      <p:sp>
        <p:nvSpPr>
          <p:cNvPr id="7" name="Right Arrow 6"/>
          <p:cNvSpPr/>
          <p:nvPr/>
        </p:nvSpPr>
        <p:spPr bwMode="auto">
          <a:xfrm>
            <a:off x="3159517" y="5431082"/>
            <a:ext cx="428628" cy="457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PR">
              <a:latin typeface="Tahoma" pitchFamily="34" charset="0"/>
            </a:endParaRPr>
          </a:p>
        </p:txBody>
      </p:sp>
      <p:pic>
        <p:nvPicPr>
          <p:cNvPr id="8" name="Picture 7"/>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25301582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79907">
                                            <p:txEl>
                                              <p:pRg st="0" end="0"/>
                                            </p:txEl>
                                          </p:spTgt>
                                        </p:tgtEl>
                                        <p:attrNameLst>
                                          <p:attrName>style.visibility</p:attrName>
                                        </p:attrNameLst>
                                      </p:cBhvr>
                                      <p:to>
                                        <p:strVal val="visible"/>
                                      </p:to>
                                    </p:set>
                                    <p:anim calcmode="discrete" valueType="clr">
                                      <p:cBhvr override="childStyle">
                                        <p:cTn id="7" dur="80"/>
                                        <p:tgtEl>
                                          <p:spTgt spid="3799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9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79907">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79907">
                                            <p:txEl>
                                              <p:pRg st="2" end="2"/>
                                            </p:txEl>
                                          </p:spTgt>
                                        </p:tgtEl>
                                        <p:attrNameLst>
                                          <p:attrName>style.visibility</p:attrName>
                                        </p:attrNameLst>
                                      </p:cBhvr>
                                      <p:to>
                                        <p:strVal val="visible"/>
                                      </p:to>
                                    </p:set>
                                    <p:anim calcmode="discrete" valueType="clr">
                                      <p:cBhvr override="childStyle">
                                        <p:cTn id="14" dur="80"/>
                                        <p:tgtEl>
                                          <p:spTgt spid="3799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79907">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79907">
                                            <p:txEl>
                                              <p:pRg st="2" end="2"/>
                                            </p:txEl>
                                          </p:spTgt>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379907">
                                            <p:txEl>
                                              <p:pRg st="4" end="4"/>
                                            </p:txEl>
                                          </p:spTgt>
                                        </p:tgtEl>
                                        <p:attrNameLst>
                                          <p:attrName>style.visibility</p:attrName>
                                        </p:attrNameLst>
                                      </p:cBhvr>
                                      <p:to>
                                        <p:strVal val="visible"/>
                                      </p:to>
                                    </p:set>
                                    <p:anim calcmode="discrete" valueType="clr">
                                      <p:cBhvr override="childStyle">
                                        <p:cTn id="19" dur="80"/>
                                        <p:tgtEl>
                                          <p:spTgt spid="37990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79907">
                                            <p:txEl>
                                              <p:pRg st="4" end="4"/>
                                            </p:txEl>
                                          </p:spTgt>
                                        </p:tgtEl>
                                        <p:attrNameLst>
                                          <p:attrName>fillcolor</p:attrName>
                                        </p:attrNameLst>
                                      </p:cBhvr>
                                      <p:tavLst>
                                        <p:tav tm="0">
                                          <p:val>
                                            <p:clrVal>
                                              <a:schemeClr val="accent2"/>
                                            </p:clrVal>
                                          </p:val>
                                        </p:tav>
                                        <p:tav tm="50000">
                                          <p:val>
                                            <p:clrVal>
                                              <a:schemeClr val="hlink"/>
                                            </p:clrVal>
                                          </p:val>
                                        </p:tav>
                                      </p:tavLst>
                                    </p:anim>
                                    <p:set>
                                      <p:cBhvr>
                                        <p:cTn id="21" dur="80"/>
                                        <p:tgtEl>
                                          <p:spTgt spid="379907">
                                            <p:txEl>
                                              <p:pRg st="4" end="4"/>
                                            </p:txEl>
                                          </p:spTgt>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379907">
                                            <p:txEl>
                                              <p:pRg st="5" end="5"/>
                                            </p:txEl>
                                          </p:spTgt>
                                        </p:tgtEl>
                                        <p:attrNameLst>
                                          <p:attrName>style.visibility</p:attrName>
                                        </p:attrNameLst>
                                      </p:cBhvr>
                                      <p:to>
                                        <p:strVal val="visible"/>
                                      </p:to>
                                    </p:set>
                                    <p:anim calcmode="discrete" valueType="clr">
                                      <p:cBhvr override="childStyle">
                                        <p:cTn id="24" dur="80"/>
                                        <p:tgtEl>
                                          <p:spTgt spid="37990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79907">
                                            <p:txEl>
                                              <p:pRg st="5" end="5"/>
                                            </p:txEl>
                                          </p:spTgt>
                                        </p:tgtEl>
                                        <p:attrNameLst>
                                          <p:attrName>fillcolor</p:attrName>
                                        </p:attrNameLst>
                                      </p:cBhvr>
                                      <p:tavLst>
                                        <p:tav tm="0">
                                          <p:val>
                                            <p:clrVal>
                                              <a:schemeClr val="accent2"/>
                                            </p:clrVal>
                                          </p:val>
                                        </p:tav>
                                        <p:tav tm="50000">
                                          <p:val>
                                            <p:clrVal>
                                              <a:schemeClr val="hlink"/>
                                            </p:clrVal>
                                          </p:val>
                                        </p:tav>
                                      </p:tavLst>
                                    </p:anim>
                                    <p:set>
                                      <p:cBhvr>
                                        <p:cTn id="26" dur="80"/>
                                        <p:tgtEl>
                                          <p:spTgt spid="379907">
                                            <p:txEl>
                                              <p:pRg st="5" end="5"/>
                                            </p:txEl>
                                          </p:spTgt>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379907">
                                            <p:txEl>
                                              <p:pRg st="6" end="6"/>
                                            </p:txEl>
                                          </p:spTgt>
                                        </p:tgtEl>
                                        <p:attrNameLst>
                                          <p:attrName>style.visibility</p:attrName>
                                        </p:attrNameLst>
                                      </p:cBhvr>
                                      <p:to>
                                        <p:strVal val="visible"/>
                                      </p:to>
                                    </p:set>
                                    <p:anim calcmode="discrete" valueType="clr">
                                      <p:cBhvr override="childStyle">
                                        <p:cTn id="29" dur="80"/>
                                        <p:tgtEl>
                                          <p:spTgt spid="37990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79907">
                                            <p:txEl>
                                              <p:pRg st="6" end="6"/>
                                            </p:txEl>
                                          </p:spTgt>
                                        </p:tgtEl>
                                        <p:attrNameLst>
                                          <p:attrName>fillcolor</p:attrName>
                                        </p:attrNameLst>
                                      </p:cBhvr>
                                      <p:tavLst>
                                        <p:tav tm="0">
                                          <p:val>
                                            <p:clrVal>
                                              <a:schemeClr val="accent2"/>
                                            </p:clrVal>
                                          </p:val>
                                        </p:tav>
                                        <p:tav tm="50000">
                                          <p:val>
                                            <p:clrVal>
                                              <a:schemeClr val="hlink"/>
                                            </p:clrVal>
                                          </p:val>
                                        </p:tav>
                                      </p:tavLst>
                                    </p:anim>
                                    <p:set>
                                      <p:cBhvr>
                                        <p:cTn id="31" dur="80"/>
                                        <p:tgtEl>
                                          <p:spTgt spid="379907">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209214" y="405970"/>
            <a:ext cx="7021513" cy="1216025"/>
          </a:xfrm>
        </p:spPr>
        <p:txBody>
          <a:bodyPr/>
          <a:lstStyle/>
          <a:p>
            <a:r>
              <a:rPr lang="es-PR" sz="2400" b="1" dirty="0">
                <a:solidFill>
                  <a:srgbClr val="FFC000"/>
                </a:solidFill>
                <a:effectLst>
                  <a:outerShdw blurRad="38100" dist="38100" dir="2700000" algn="tl">
                    <a:srgbClr val="000000">
                      <a:alpha val="43137"/>
                    </a:srgbClr>
                  </a:outerShdw>
                </a:effectLst>
              </a:rPr>
              <a:t>Implementando la Corresponsabilidad en la comunidad parroquial: </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1099209" y="1766853"/>
            <a:ext cx="8286808" cy="4786346"/>
          </a:xfrm>
        </p:spPr>
        <p:txBody>
          <a:bodyPr/>
          <a:lstStyle/>
          <a:p>
            <a:pPr>
              <a:lnSpc>
                <a:spcPct val="125000"/>
              </a:lnSpc>
              <a:buNone/>
            </a:pPr>
            <a:r>
              <a:rPr lang="es-PR" sz="2400" b="1" dirty="0">
                <a:solidFill>
                  <a:schemeClr val="accent2">
                    <a:lumMod val="75000"/>
                  </a:schemeClr>
                </a:solidFill>
              </a:rPr>
              <a:t>El Rol del Párroco:</a:t>
            </a:r>
          </a:p>
          <a:p>
            <a:pPr>
              <a:lnSpc>
                <a:spcPct val="125000"/>
              </a:lnSpc>
              <a:buNone/>
            </a:pPr>
            <a:r>
              <a:rPr lang="es-PR" sz="2000" dirty="0">
                <a:solidFill>
                  <a:srgbClr val="002060"/>
                </a:solidFill>
              </a:rPr>
              <a:t>El compromiso y la participación del párroco son fundamentales para el éxito en el camino hacia la corresponsabilidad en la parroquia. El párroco debe asumir el papel del liderazgo e inspirar en los feligreses el aceptar la corresponsabilidad como una forma de vida. El Párroco podrá cultivar en sus fieles, la corresponsabilidad como una forma de vida, solo si, él mismo está comprometido con la espiritualidad de la corresponsabilidad como una forma de vida en el ámbito personal y para su parroquia. Además se compromete a:</a:t>
            </a:r>
          </a:p>
          <a:p>
            <a:pPr>
              <a:lnSpc>
                <a:spcPct val="125000"/>
              </a:lnSpc>
              <a:buFont typeface="Wingdings" pitchFamily="2" charset="2"/>
              <a:buChar char="ü"/>
            </a:pPr>
            <a:endParaRPr lang="es-PR" sz="1400" dirty="0">
              <a:solidFill>
                <a:schemeClr val="accent2">
                  <a:lumMod val="50000"/>
                </a:schemeClr>
              </a:solidFill>
            </a:endParaRPr>
          </a:p>
          <a:p>
            <a:pPr>
              <a:lnSpc>
                <a:spcPct val="125000"/>
              </a:lnSpc>
              <a:buFont typeface="Wingdings" pitchFamily="2" charset="2"/>
              <a:buChar char="ü"/>
            </a:pPr>
            <a:endParaRPr lang="es-PR" sz="1400" dirty="0">
              <a:solidFill>
                <a:schemeClr val="accent2">
                  <a:lumMod val="50000"/>
                </a:schemeClr>
              </a:solidFill>
            </a:endParaRPr>
          </a:p>
        </p:txBody>
      </p:sp>
      <p:pic>
        <p:nvPicPr>
          <p:cNvPr id="8" name="Picture 7"/>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758674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79907">
                                            <p:txEl>
                                              <p:pRg st="0" end="0"/>
                                            </p:txEl>
                                          </p:spTgt>
                                        </p:tgtEl>
                                        <p:attrNameLst>
                                          <p:attrName>style.visibility</p:attrName>
                                        </p:attrNameLst>
                                      </p:cBhvr>
                                      <p:to>
                                        <p:strVal val="visible"/>
                                      </p:to>
                                    </p:set>
                                    <p:anim calcmode="discrete" valueType="clr">
                                      <p:cBhvr override="childStyle">
                                        <p:cTn id="7" dur="80"/>
                                        <p:tgtEl>
                                          <p:spTgt spid="3799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9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79907">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79907">
                                            <p:txEl>
                                              <p:pRg st="1" end="1"/>
                                            </p:txEl>
                                          </p:spTgt>
                                        </p:tgtEl>
                                        <p:attrNameLst>
                                          <p:attrName>style.visibility</p:attrName>
                                        </p:attrNameLst>
                                      </p:cBhvr>
                                      <p:to>
                                        <p:strVal val="visible"/>
                                      </p:to>
                                    </p:set>
                                    <p:anim calcmode="discrete" valueType="clr">
                                      <p:cBhvr override="childStyle">
                                        <p:cTn id="14" dur="80"/>
                                        <p:tgtEl>
                                          <p:spTgt spid="3799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7990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7990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350531" y="355587"/>
            <a:ext cx="7021513" cy="1216025"/>
          </a:xfrm>
        </p:spPr>
        <p:txBody>
          <a:bodyPr/>
          <a:lstStyle/>
          <a:p>
            <a:r>
              <a:rPr lang="es-PR" sz="2400" b="1" dirty="0">
                <a:solidFill>
                  <a:srgbClr val="FFC000"/>
                </a:solidFill>
                <a:effectLst>
                  <a:outerShdw blurRad="38100" dist="38100" dir="2700000" algn="tl">
                    <a:srgbClr val="000000">
                      <a:alpha val="43137"/>
                    </a:srgbClr>
                  </a:outerShdw>
                </a:effectLst>
              </a:rPr>
              <a:t>Implementando la Corresponsabilidad en la comunidad parroquial: </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1194321" y="1751116"/>
            <a:ext cx="8001056" cy="4572032"/>
          </a:xfrm>
        </p:spPr>
        <p:txBody>
          <a:bodyPr>
            <a:normAutofit fontScale="92500" lnSpcReduction="10000"/>
          </a:bodyPr>
          <a:lstStyle/>
          <a:p>
            <a:pPr>
              <a:lnSpc>
                <a:spcPct val="125000"/>
              </a:lnSpc>
              <a:buNone/>
            </a:pPr>
            <a:r>
              <a:rPr lang="es-PR" sz="2400" b="1" dirty="0">
                <a:solidFill>
                  <a:schemeClr val="accent2">
                    <a:lumMod val="75000"/>
                  </a:schemeClr>
                </a:solidFill>
              </a:rPr>
              <a:t>El Rol del Párroco:</a:t>
            </a:r>
          </a:p>
          <a:p>
            <a:pPr lvl="1">
              <a:lnSpc>
                <a:spcPct val="125000"/>
              </a:lnSpc>
              <a:buFont typeface="Wingdings" pitchFamily="2" charset="2"/>
              <a:buChar char="ü"/>
            </a:pPr>
            <a:r>
              <a:rPr lang="es-PR" sz="1800" dirty="0">
                <a:solidFill>
                  <a:srgbClr val="002060"/>
                </a:solidFill>
              </a:rPr>
              <a:t>Reconocer y entender que la oración es el centro para la corresponsabilidad.</a:t>
            </a:r>
          </a:p>
          <a:p>
            <a:pPr lvl="1">
              <a:lnSpc>
                <a:spcPct val="125000"/>
              </a:lnSpc>
              <a:buFont typeface="Wingdings" pitchFamily="2" charset="2"/>
              <a:buChar char="ü"/>
            </a:pPr>
            <a:r>
              <a:rPr lang="es-PR" sz="1800" dirty="0">
                <a:solidFill>
                  <a:srgbClr val="002060"/>
                </a:solidFill>
              </a:rPr>
              <a:t>Compartir su compromiso personal para la corresponsabilidad con signos tangibles .</a:t>
            </a:r>
          </a:p>
          <a:p>
            <a:pPr lvl="1">
              <a:lnSpc>
                <a:spcPct val="125000"/>
              </a:lnSpc>
              <a:buFont typeface="Wingdings" pitchFamily="2" charset="2"/>
              <a:buChar char="ü"/>
            </a:pPr>
            <a:r>
              <a:rPr lang="es-PR" sz="1800" dirty="0">
                <a:solidFill>
                  <a:srgbClr val="002060"/>
                </a:solidFill>
              </a:rPr>
              <a:t>Promover la hospitalidad</a:t>
            </a:r>
          </a:p>
          <a:p>
            <a:pPr lvl="1">
              <a:lnSpc>
                <a:spcPct val="125000"/>
              </a:lnSpc>
              <a:buFont typeface="Wingdings" pitchFamily="2" charset="2"/>
              <a:buChar char="ü"/>
            </a:pPr>
            <a:r>
              <a:rPr lang="es-PR" sz="1800" dirty="0">
                <a:solidFill>
                  <a:srgbClr val="002060"/>
                </a:solidFill>
              </a:rPr>
              <a:t>Apoyar y estimular al Comité de corresponsabilidad y Consejo Pastoral de su parroquia.</a:t>
            </a:r>
          </a:p>
          <a:p>
            <a:pPr lvl="1">
              <a:lnSpc>
                <a:spcPct val="125000"/>
              </a:lnSpc>
              <a:buFont typeface="Wingdings" pitchFamily="2" charset="2"/>
              <a:buChar char="ü"/>
            </a:pPr>
            <a:r>
              <a:rPr lang="es-PR" sz="1800" dirty="0">
                <a:solidFill>
                  <a:srgbClr val="002060"/>
                </a:solidFill>
              </a:rPr>
              <a:t>Incluir pasaje bíblicos que afirmen los principios para la corresponsabilidad.</a:t>
            </a:r>
          </a:p>
          <a:p>
            <a:pPr lvl="1">
              <a:lnSpc>
                <a:spcPct val="125000"/>
              </a:lnSpc>
              <a:buFont typeface="Wingdings" pitchFamily="2" charset="2"/>
              <a:buChar char="ü"/>
            </a:pPr>
            <a:r>
              <a:rPr lang="es-PR" sz="1800" dirty="0">
                <a:solidFill>
                  <a:srgbClr val="002060"/>
                </a:solidFill>
              </a:rPr>
              <a:t>Agradecer a las personas por todo lo que hacen para servir a Dios sirviendo a los demás.</a:t>
            </a:r>
          </a:p>
          <a:p>
            <a:pPr>
              <a:lnSpc>
                <a:spcPct val="125000"/>
              </a:lnSpc>
              <a:buFont typeface="Wingdings" pitchFamily="2" charset="2"/>
              <a:buChar char="ü"/>
            </a:pPr>
            <a:endParaRPr lang="es-PR" sz="1400" dirty="0">
              <a:solidFill>
                <a:schemeClr val="accent2">
                  <a:lumMod val="50000"/>
                </a:schemeClr>
              </a:solidFill>
            </a:endParaRPr>
          </a:p>
          <a:p>
            <a:pPr>
              <a:lnSpc>
                <a:spcPct val="125000"/>
              </a:lnSpc>
              <a:buFont typeface="Wingdings" pitchFamily="2" charset="2"/>
              <a:buChar char="ü"/>
            </a:pPr>
            <a:endParaRPr lang="es-PR" sz="1400" dirty="0">
              <a:solidFill>
                <a:schemeClr val="accent2">
                  <a:lumMod val="50000"/>
                </a:schemeClr>
              </a:solidFill>
            </a:endParaRPr>
          </a:p>
        </p:txBody>
      </p:sp>
      <p:pic>
        <p:nvPicPr>
          <p:cNvPr id="4" name="Picture 3"/>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9152007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79907">
                                            <p:txEl>
                                              <p:pRg st="0" end="0"/>
                                            </p:txEl>
                                          </p:spTgt>
                                        </p:tgtEl>
                                        <p:attrNameLst>
                                          <p:attrName>style.visibility</p:attrName>
                                        </p:attrNameLst>
                                      </p:cBhvr>
                                      <p:to>
                                        <p:strVal val="visible"/>
                                      </p:to>
                                    </p:set>
                                    <p:anim calcmode="discrete" valueType="clr">
                                      <p:cBhvr override="childStyle">
                                        <p:cTn id="7" dur="80"/>
                                        <p:tgtEl>
                                          <p:spTgt spid="3799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9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79907">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79907">
                                            <p:txEl>
                                              <p:pRg st="1" end="1"/>
                                            </p:txEl>
                                          </p:spTgt>
                                        </p:tgtEl>
                                        <p:attrNameLst>
                                          <p:attrName>style.visibility</p:attrName>
                                        </p:attrNameLst>
                                      </p:cBhvr>
                                      <p:to>
                                        <p:strVal val="visible"/>
                                      </p:to>
                                    </p:set>
                                    <p:anim calcmode="discrete" valueType="clr">
                                      <p:cBhvr override="childStyle">
                                        <p:cTn id="12" dur="80"/>
                                        <p:tgtEl>
                                          <p:spTgt spid="3799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7990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79907">
                                            <p:txEl>
                                              <p:pRg st="1" end="1"/>
                                            </p:txEl>
                                          </p:spTgt>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379907">
                                            <p:txEl>
                                              <p:pRg st="2" end="2"/>
                                            </p:txEl>
                                          </p:spTgt>
                                        </p:tgtEl>
                                        <p:attrNameLst>
                                          <p:attrName>style.visibility</p:attrName>
                                        </p:attrNameLst>
                                      </p:cBhvr>
                                      <p:to>
                                        <p:strVal val="visible"/>
                                      </p:to>
                                    </p:set>
                                    <p:anim calcmode="discrete" valueType="clr">
                                      <p:cBhvr override="childStyle">
                                        <p:cTn id="17" dur="80"/>
                                        <p:tgtEl>
                                          <p:spTgt spid="3799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79907">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379907">
                                            <p:txEl>
                                              <p:pRg st="2" end="2"/>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379907">
                                            <p:txEl>
                                              <p:pRg st="3" end="3"/>
                                            </p:txEl>
                                          </p:spTgt>
                                        </p:tgtEl>
                                        <p:attrNameLst>
                                          <p:attrName>style.visibility</p:attrName>
                                        </p:attrNameLst>
                                      </p:cBhvr>
                                      <p:to>
                                        <p:strVal val="visible"/>
                                      </p:to>
                                    </p:set>
                                    <p:anim calcmode="discrete" valueType="clr">
                                      <p:cBhvr override="childStyle">
                                        <p:cTn id="22" dur="80"/>
                                        <p:tgtEl>
                                          <p:spTgt spid="37990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79907">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379907">
                                            <p:txEl>
                                              <p:pRg st="3" end="3"/>
                                            </p:txEl>
                                          </p:spTgt>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379907">
                                            <p:txEl>
                                              <p:pRg st="4" end="4"/>
                                            </p:txEl>
                                          </p:spTgt>
                                        </p:tgtEl>
                                        <p:attrNameLst>
                                          <p:attrName>style.visibility</p:attrName>
                                        </p:attrNameLst>
                                      </p:cBhvr>
                                      <p:to>
                                        <p:strVal val="visible"/>
                                      </p:to>
                                    </p:set>
                                    <p:anim calcmode="discrete" valueType="clr">
                                      <p:cBhvr override="childStyle">
                                        <p:cTn id="27" dur="80"/>
                                        <p:tgtEl>
                                          <p:spTgt spid="37990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79907">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379907">
                                            <p:txEl>
                                              <p:pRg st="4" end="4"/>
                                            </p:txEl>
                                          </p:spTgt>
                                        </p:tgtEl>
                                        <p:attrNameLst>
                                          <p:attrName>fill.type</p:attrName>
                                        </p:attrNameLst>
                                      </p:cBhvr>
                                      <p:to>
                                        <p:strVal val="solid"/>
                                      </p:to>
                                    </p:set>
                                  </p:childTnLst>
                                </p:cTn>
                              </p:par>
                              <p:par>
                                <p:cTn id="30" presetID="27" presetClass="entr" presetSubtype="0" fill="hold" grpId="0" nodeType="withEffect">
                                  <p:stCondLst>
                                    <p:cond delay="0"/>
                                  </p:stCondLst>
                                  <p:iterate type="lt">
                                    <p:tmPct val="50000"/>
                                  </p:iterate>
                                  <p:childTnLst>
                                    <p:set>
                                      <p:cBhvr>
                                        <p:cTn id="31" dur="1" fill="hold">
                                          <p:stCondLst>
                                            <p:cond delay="0"/>
                                          </p:stCondLst>
                                        </p:cTn>
                                        <p:tgtEl>
                                          <p:spTgt spid="379907">
                                            <p:txEl>
                                              <p:pRg st="5" end="5"/>
                                            </p:txEl>
                                          </p:spTgt>
                                        </p:tgtEl>
                                        <p:attrNameLst>
                                          <p:attrName>style.visibility</p:attrName>
                                        </p:attrNameLst>
                                      </p:cBhvr>
                                      <p:to>
                                        <p:strVal val="visible"/>
                                      </p:to>
                                    </p:set>
                                    <p:anim calcmode="discrete" valueType="clr">
                                      <p:cBhvr override="childStyle">
                                        <p:cTn id="32" dur="80"/>
                                        <p:tgtEl>
                                          <p:spTgt spid="37990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79907">
                                            <p:txEl>
                                              <p:pRg st="5" end="5"/>
                                            </p:txEl>
                                          </p:spTgt>
                                        </p:tgtEl>
                                        <p:attrNameLst>
                                          <p:attrName>fillcolor</p:attrName>
                                        </p:attrNameLst>
                                      </p:cBhvr>
                                      <p:tavLst>
                                        <p:tav tm="0">
                                          <p:val>
                                            <p:clrVal>
                                              <a:schemeClr val="accent2"/>
                                            </p:clrVal>
                                          </p:val>
                                        </p:tav>
                                        <p:tav tm="50000">
                                          <p:val>
                                            <p:clrVal>
                                              <a:schemeClr val="hlink"/>
                                            </p:clrVal>
                                          </p:val>
                                        </p:tav>
                                      </p:tavLst>
                                    </p:anim>
                                    <p:set>
                                      <p:cBhvr>
                                        <p:cTn id="34" dur="80"/>
                                        <p:tgtEl>
                                          <p:spTgt spid="379907">
                                            <p:txEl>
                                              <p:pRg st="5" end="5"/>
                                            </p:txEl>
                                          </p:spTgt>
                                        </p:tgtEl>
                                        <p:attrNameLst>
                                          <p:attrName>fill.type</p:attrName>
                                        </p:attrNameLst>
                                      </p:cBhvr>
                                      <p:to>
                                        <p:strVal val="solid"/>
                                      </p:to>
                                    </p:se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379907">
                                            <p:txEl>
                                              <p:pRg st="6" end="6"/>
                                            </p:txEl>
                                          </p:spTgt>
                                        </p:tgtEl>
                                        <p:attrNameLst>
                                          <p:attrName>style.visibility</p:attrName>
                                        </p:attrNameLst>
                                      </p:cBhvr>
                                      <p:to>
                                        <p:strVal val="visible"/>
                                      </p:to>
                                    </p:set>
                                    <p:anim calcmode="discrete" valueType="clr">
                                      <p:cBhvr override="childStyle">
                                        <p:cTn id="37" dur="80"/>
                                        <p:tgtEl>
                                          <p:spTgt spid="37990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79907">
                                            <p:txEl>
                                              <p:pRg st="6" end="6"/>
                                            </p:txEl>
                                          </p:spTgt>
                                        </p:tgtEl>
                                        <p:attrNameLst>
                                          <p:attrName>fillcolor</p:attrName>
                                        </p:attrNameLst>
                                      </p:cBhvr>
                                      <p:tavLst>
                                        <p:tav tm="0">
                                          <p:val>
                                            <p:clrVal>
                                              <a:schemeClr val="accent2"/>
                                            </p:clrVal>
                                          </p:val>
                                        </p:tav>
                                        <p:tav tm="50000">
                                          <p:val>
                                            <p:clrVal>
                                              <a:schemeClr val="hlink"/>
                                            </p:clrVal>
                                          </p:val>
                                        </p:tav>
                                      </p:tavLst>
                                    </p:anim>
                                    <p:set>
                                      <p:cBhvr>
                                        <p:cTn id="39" dur="80"/>
                                        <p:tgtEl>
                                          <p:spTgt spid="379907">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2098676" y="304801"/>
            <a:ext cx="7021513" cy="1216025"/>
          </a:xfrm>
        </p:spPr>
        <p:txBody>
          <a:bodyPr/>
          <a:lstStyle/>
          <a:p>
            <a:r>
              <a:rPr lang="es-PR" sz="2400" b="1" dirty="0">
                <a:solidFill>
                  <a:srgbClr val="FFC000"/>
                </a:solidFill>
                <a:effectLst>
                  <a:outerShdw blurRad="38100" dist="38100" dir="2700000" algn="tl">
                    <a:srgbClr val="000000">
                      <a:alpha val="43137"/>
                    </a:srgbClr>
                  </a:outerShdw>
                </a:effectLst>
              </a:rPr>
              <a:t>Implementando la Corresponsabilidad en la comunidad parroquial: </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1952596" y="1643050"/>
            <a:ext cx="8429684" cy="4786346"/>
          </a:xfrm>
        </p:spPr>
        <p:txBody>
          <a:bodyPr/>
          <a:lstStyle/>
          <a:p>
            <a:pPr>
              <a:lnSpc>
                <a:spcPct val="125000"/>
              </a:lnSpc>
              <a:buNone/>
            </a:pPr>
            <a:r>
              <a:rPr lang="es-PR" sz="2400" b="1" dirty="0">
                <a:solidFill>
                  <a:schemeClr val="accent2">
                    <a:lumMod val="75000"/>
                  </a:schemeClr>
                </a:solidFill>
              </a:rPr>
              <a:t>El Rol del Comité de corresponsabilidad:</a:t>
            </a:r>
          </a:p>
          <a:p>
            <a:pPr>
              <a:lnSpc>
                <a:spcPct val="125000"/>
              </a:lnSpc>
              <a:buNone/>
            </a:pPr>
            <a:r>
              <a:rPr lang="es-PR" dirty="0">
                <a:solidFill>
                  <a:srgbClr val="002060"/>
                </a:solidFill>
              </a:rPr>
              <a:t>La misión del Comité de corresponsabilidad parroquial es proporcionar la formación, educación y oportunidades sobre la corresponsabilidad durante todo el año para que los feligreses vivan la corresponsabilidad como una forma de vida.</a:t>
            </a:r>
          </a:p>
          <a:p>
            <a:pPr>
              <a:lnSpc>
                <a:spcPct val="125000"/>
              </a:lnSpc>
              <a:buNone/>
            </a:pPr>
            <a:r>
              <a:rPr lang="es-PR" dirty="0">
                <a:solidFill>
                  <a:srgbClr val="002060"/>
                </a:solidFill>
              </a:rPr>
              <a:t>Es un comité independiente que existe bajo la dirección y nombramiento del párroco. El numero de personas depende del tamaño de la comunidad parroquial.</a:t>
            </a:r>
          </a:p>
          <a:p>
            <a:pPr>
              <a:lnSpc>
                <a:spcPct val="125000"/>
              </a:lnSpc>
              <a:buNone/>
            </a:pPr>
            <a:r>
              <a:rPr lang="es-PR" dirty="0">
                <a:solidFill>
                  <a:srgbClr val="002060"/>
                </a:solidFill>
              </a:rPr>
              <a:t>Las personas que conformen este comité deben vivir en su ámbito personal la corresponsabilidad como un estilo de vida:</a:t>
            </a:r>
          </a:p>
          <a:p>
            <a:pPr>
              <a:lnSpc>
                <a:spcPct val="125000"/>
              </a:lnSpc>
              <a:buNone/>
            </a:pPr>
            <a:r>
              <a:rPr lang="es-PR" dirty="0">
                <a:solidFill>
                  <a:schemeClr val="accent2">
                    <a:lumMod val="50000"/>
                  </a:schemeClr>
                </a:solidFill>
              </a:rPr>
              <a:t>	</a:t>
            </a:r>
            <a:endParaRPr lang="es-PR" sz="1400" dirty="0">
              <a:solidFill>
                <a:schemeClr val="accent2">
                  <a:lumMod val="50000"/>
                </a:schemeClr>
              </a:solidFill>
            </a:endParaRPr>
          </a:p>
          <a:p>
            <a:pPr>
              <a:lnSpc>
                <a:spcPct val="125000"/>
              </a:lnSpc>
              <a:buFont typeface="Wingdings" pitchFamily="2" charset="2"/>
              <a:buChar char="ü"/>
            </a:pPr>
            <a:endParaRPr lang="es-PR" sz="1400" dirty="0">
              <a:solidFill>
                <a:schemeClr val="accent2">
                  <a:lumMod val="50000"/>
                </a:schemeClr>
              </a:solidFill>
            </a:endParaRPr>
          </a:p>
        </p:txBody>
      </p:sp>
      <p:pic>
        <p:nvPicPr>
          <p:cNvPr id="4" name="Picture 3"/>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35779415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79907">
                                            <p:txEl>
                                              <p:pRg st="0" end="0"/>
                                            </p:txEl>
                                          </p:spTgt>
                                        </p:tgtEl>
                                        <p:attrNameLst>
                                          <p:attrName>style.visibility</p:attrName>
                                        </p:attrNameLst>
                                      </p:cBhvr>
                                      <p:to>
                                        <p:strVal val="visible"/>
                                      </p:to>
                                    </p:set>
                                    <p:anim calcmode="discrete" valueType="clr">
                                      <p:cBhvr override="childStyle">
                                        <p:cTn id="7" dur="80"/>
                                        <p:tgtEl>
                                          <p:spTgt spid="3799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9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79907">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79907">
                                            <p:txEl>
                                              <p:pRg st="1" end="1"/>
                                            </p:txEl>
                                          </p:spTgt>
                                        </p:tgtEl>
                                        <p:attrNameLst>
                                          <p:attrName>style.visibility</p:attrName>
                                        </p:attrNameLst>
                                      </p:cBhvr>
                                      <p:to>
                                        <p:strVal val="visible"/>
                                      </p:to>
                                    </p:set>
                                    <p:anim calcmode="discrete" valueType="clr">
                                      <p:cBhvr override="childStyle">
                                        <p:cTn id="14" dur="80"/>
                                        <p:tgtEl>
                                          <p:spTgt spid="3799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7990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79907">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79907">
                                            <p:txEl>
                                              <p:pRg st="2" end="2"/>
                                            </p:txEl>
                                          </p:spTgt>
                                        </p:tgtEl>
                                        <p:attrNameLst>
                                          <p:attrName>style.visibility</p:attrName>
                                        </p:attrNameLst>
                                      </p:cBhvr>
                                      <p:to>
                                        <p:strVal val="visible"/>
                                      </p:to>
                                    </p:set>
                                    <p:anim calcmode="discrete" valueType="clr">
                                      <p:cBhvr override="childStyle">
                                        <p:cTn id="21" dur="80"/>
                                        <p:tgtEl>
                                          <p:spTgt spid="3799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79907">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79907">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79907">
                                            <p:txEl>
                                              <p:pRg st="3" end="3"/>
                                            </p:txEl>
                                          </p:spTgt>
                                        </p:tgtEl>
                                        <p:attrNameLst>
                                          <p:attrName>style.visibility</p:attrName>
                                        </p:attrNameLst>
                                      </p:cBhvr>
                                      <p:to>
                                        <p:strVal val="visible"/>
                                      </p:to>
                                    </p:set>
                                    <p:anim calcmode="discrete" valueType="clr">
                                      <p:cBhvr override="childStyle">
                                        <p:cTn id="28" dur="80"/>
                                        <p:tgtEl>
                                          <p:spTgt spid="37990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79907">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79907">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79907">
                                            <p:txEl>
                                              <p:pRg st="4" end="4"/>
                                            </p:txEl>
                                          </p:spTgt>
                                        </p:tgtEl>
                                        <p:attrNameLst>
                                          <p:attrName>style.visibility</p:attrName>
                                        </p:attrNameLst>
                                      </p:cBhvr>
                                      <p:to>
                                        <p:strVal val="visible"/>
                                      </p:to>
                                    </p:set>
                                    <p:anim calcmode="discrete" valueType="clr">
                                      <p:cBhvr override="childStyle">
                                        <p:cTn id="35" dur="80"/>
                                        <p:tgtEl>
                                          <p:spTgt spid="37990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79907">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37990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159338" y="210894"/>
            <a:ext cx="7021513" cy="1216025"/>
          </a:xfrm>
        </p:spPr>
        <p:txBody>
          <a:bodyPr/>
          <a:lstStyle/>
          <a:p>
            <a:r>
              <a:rPr lang="es-PR" sz="2400" b="1" dirty="0">
                <a:solidFill>
                  <a:srgbClr val="FFC000"/>
                </a:solidFill>
                <a:effectLst>
                  <a:outerShdw blurRad="38100" dist="38100" dir="2700000" algn="tl">
                    <a:srgbClr val="000000">
                      <a:alpha val="43137"/>
                    </a:srgbClr>
                  </a:outerShdw>
                </a:effectLst>
              </a:rPr>
              <a:t>Implementando la Corresponsabilidad en la comunidad parroquial: </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1061574" y="1426919"/>
            <a:ext cx="8501122" cy="4786346"/>
          </a:xfrm>
        </p:spPr>
        <p:txBody>
          <a:bodyPr/>
          <a:lstStyle/>
          <a:p>
            <a:pPr>
              <a:lnSpc>
                <a:spcPct val="125000"/>
              </a:lnSpc>
              <a:buNone/>
            </a:pPr>
            <a:r>
              <a:rPr lang="es-PR" sz="2400" b="1" dirty="0">
                <a:solidFill>
                  <a:schemeClr val="accent2">
                    <a:lumMod val="75000"/>
                  </a:schemeClr>
                </a:solidFill>
              </a:rPr>
              <a:t>El Rol del Comité de corresponsabilidad:</a:t>
            </a:r>
          </a:p>
          <a:p>
            <a:pPr lvl="1">
              <a:lnSpc>
                <a:spcPct val="125000"/>
              </a:lnSpc>
              <a:buFont typeface="Wingdings" pitchFamily="2" charset="2"/>
              <a:buChar char="ü"/>
            </a:pPr>
            <a:r>
              <a:rPr lang="es-PR" b="1" dirty="0">
                <a:solidFill>
                  <a:schemeClr val="accent2">
                    <a:lumMod val="50000"/>
                  </a:schemeClr>
                </a:solidFill>
              </a:rPr>
              <a:t>Personas de oración</a:t>
            </a:r>
          </a:p>
          <a:p>
            <a:pPr lvl="1">
              <a:lnSpc>
                <a:spcPct val="125000"/>
              </a:lnSpc>
              <a:buFont typeface="Wingdings" pitchFamily="2" charset="2"/>
              <a:buChar char="ü"/>
            </a:pPr>
            <a:r>
              <a:rPr lang="es-PR" b="1" dirty="0">
                <a:solidFill>
                  <a:schemeClr val="accent2">
                    <a:lumMod val="50000"/>
                  </a:schemeClr>
                </a:solidFill>
              </a:rPr>
              <a:t>Personas dispuestas a compartir sus dones, sobre todo la fe.</a:t>
            </a:r>
          </a:p>
          <a:p>
            <a:pPr lvl="1">
              <a:lnSpc>
                <a:spcPct val="125000"/>
              </a:lnSpc>
              <a:buFont typeface="Wingdings" pitchFamily="2" charset="2"/>
              <a:buChar char="ü"/>
            </a:pPr>
            <a:r>
              <a:rPr lang="es-PR" b="1" dirty="0">
                <a:solidFill>
                  <a:schemeClr val="accent2">
                    <a:lumMod val="50000"/>
                  </a:schemeClr>
                </a:solidFill>
              </a:rPr>
              <a:t>Motivados espiritualmente que viven o comienzan a vivir la corresponsabilidad y tienen experiencia personal de sus frutos.</a:t>
            </a:r>
          </a:p>
          <a:p>
            <a:pPr lvl="1">
              <a:lnSpc>
                <a:spcPct val="125000"/>
              </a:lnSpc>
              <a:buFont typeface="Wingdings" pitchFamily="2" charset="2"/>
              <a:buChar char="ü"/>
            </a:pPr>
            <a:r>
              <a:rPr lang="es-PR" b="1" dirty="0">
                <a:solidFill>
                  <a:schemeClr val="accent2">
                    <a:lumMod val="50000"/>
                  </a:schemeClr>
                </a:solidFill>
              </a:rPr>
              <a:t>Personas responsables, pero que no estén sobrecargadas de oficios y ministerios en la parroquia</a:t>
            </a:r>
          </a:p>
          <a:p>
            <a:pPr lvl="1">
              <a:lnSpc>
                <a:spcPct val="125000"/>
              </a:lnSpc>
              <a:buFont typeface="Wingdings" pitchFamily="2" charset="2"/>
              <a:buChar char="ü"/>
            </a:pPr>
            <a:r>
              <a:rPr lang="es-PR" b="1" dirty="0">
                <a:solidFill>
                  <a:schemeClr val="accent2">
                    <a:lumMod val="50000"/>
                  </a:schemeClr>
                </a:solidFill>
              </a:rPr>
              <a:t>Creativas, optimistas, pacientes, organizadas, alegres, compasivas, agradecidas, generosas</a:t>
            </a:r>
          </a:p>
          <a:p>
            <a:pPr lvl="1">
              <a:lnSpc>
                <a:spcPct val="125000"/>
              </a:lnSpc>
              <a:buFont typeface="Wingdings" pitchFamily="2" charset="2"/>
              <a:buChar char="ü"/>
            </a:pPr>
            <a:r>
              <a:rPr lang="es-PR" b="1" dirty="0">
                <a:solidFill>
                  <a:schemeClr val="accent2">
                    <a:lumMod val="50000"/>
                  </a:schemeClr>
                </a:solidFill>
              </a:rPr>
              <a:t>Buenos comunicadores</a:t>
            </a:r>
          </a:p>
          <a:p>
            <a:pPr lvl="1">
              <a:lnSpc>
                <a:spcPct val="125000"/>
              </a:lnSpc>
              <a:buFont typeface="Wingdings" pitchFamily="2" charset="2"/>
              <a:buChar char="ü"/>
            </a:pPr>
            <a:r>
              <a:rPr lang="es-PR" b="1" dirty="0">
                <a:solidFill>
                  <a:schemeClr val="accent2">
                    <a:lumMod val="50000"/>
                  </a:schemeClr>
                </a:solidFill>
              </a:rPr>
              <a:t>Mejor si conocen bien la parroquia y sus actividades y pueden ver lo que la corresponsabilidad haría por ella.</a:t>
            </a:r>
          </a:p>
        </p:txBody>
      </p:sp>
      <p:pic>
        <p:nvPicPr>
          <p:cNvPr id="4" name="Picture 3"/>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11124511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79907">
                                            <p:txEl>
                                              <p:pRg st="0" end="0"/>
                                            </p:txEl>
                                          </p:spTgt>
                                        </p:tgtEl>
                                        <p:attrNameLst>
                                          <p:attrName>style.visibility</p:attrName>
                                        </p:attrNameLst>
                                      </p:cBhvr>
                                      <p:to>
                                        <p:strVal val="visible"/>
                                      </p:to>
                                    </p:set>
                                    <p:anim calcmode="discrete" valueType="clr">
                                      <p:cBhvr override="childStyle">
                                        <p:cTn id="7" dur="80"/>
                                        <p:tgtEl>
                                          <p:spTgt spid="3799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9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79907">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79907">
                                            <p:txEl>
                                              <p:pRg st="1" end="1"/>
                                            </p:txEl>
                                          </p:spTgt>
                                        </p:tgtEl>
                                        <p:attrNameLst>
                                          <p:attrName>style.visibility</p:attrName>
                                        </p:attrNameLst>
                                      </p:cBhvr>
                                      <p:to>
                                        <p:strVal val="visible"/>
                                      </p:to>
                                    </p:set>
                                    <p:anim calcmode="discrete" valueType="clr">
                                      <p:cBhvr override="childStyle">
                                        <p:cTn id="12" dur="80"/>
                                        <p:tgtEl>
                                          <p:spTgt spid="3799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7990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79907">
                                            <p:txEl>
                                              <p:pRg st="1" end="1"/>
                                            </p:txEl>
                                          </p:spTgt>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379907">
                                            <p:txEl>
                                              <p:pRg st="2" end="2"/>
                                            </p:txEl>
                                          </p:spTgt>
                                        </p:tgtEl>
                                        <p:attrNameLst>
                                          <p:attrName>style.visibility</p:attrName>
                                        </p:attrNameLst>
                                      </p:cBhvr>
                                      <p:to>
                                        <p:strVal val="visible"/>
                                      </p:to>
                                    </p:set>
                                    <p:anim calcmode="discrete" valueType="clr">
                                      <p:cBhvr override="childStyle">
                                        <p:cTn id="17" dur="80"/>
                                        <p:tgtEl>
                                          <p:spTgt spid="3799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79907">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379907">
                                            <p:txEl>
                                              <p:pRg st="2" end="2"/>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379907">
                                            <p:txEl>
                                              <p:pRg st="3" end="3"/>
                                            </p:txEl>
                                          </p:spTgt>
                                        </p:tgtEl>
                                        <p:attrNameLst>
                                          <p:attrName>style.visibility</p:attrName>
                                        </p:attrNameLst>
                                      </p:cBhvr>
                                      <p:to>
                                        <p:strVal val="visible"/>
                                      </p:to>
                                    </p:set>
                                    <p:anim calcmode="discrete" valueType="clr">
                                      <p:cBhvr override="childStyle">
                                        <p:cTn id="22" dur="80"/>
                                        <p:tgtEl>
                                          <p:spTgt spid="37990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79907">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379907">
                                            <p:txEl>
                                              <p:pRg st="3" end="3"/>
                                            </p:txEl>
                                          </p:spTgt>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379907">
                                            <p:txEl>
                                              <p:pRg st="4" end="4"/>
                                            </p:txEl>
                                          </p:spTgt>
                                        </p:tgtEl>
                                        <p:attrNameLst>
                                          <p:attrName>style.visibility</p:attrName>
                                        </p:attrNameLst>
                                      </p:cBhvr>
                                      <p:to>
                                        <p:strVal val="visible"/>
                                      </p:to>
                                    </p:set>
                                    <p:anim calcmode="discrete" valueType="clr">
                                      <p:cBhvr override="childStyle">
                                        <p:cTn id="27" dur="80"/>
                                        <p:tgtEl>
                                          <p:spTgt spid="37990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79907">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379907">
                                            <p:txEl>
                                              <p:pRg st="4" end="4"/>
                                            </p:txEl>
                                          </p:spTgt>
                                        </p:tgtEl>
                                        <p:attrNameLst>
                                          <p:attrName>fill.type</p:attrName>
                                        </p:attrNameLst>
                                      </p:cBhvr>
                                      <p:to>
                                        <p:strVal val="solid"/>
                                      </p:to>
                                    </p:set>
                                  </p:childTnLst>
                                </p:cTn>
                              </p:par>
                              <p:par>
                                <p:cTn id="30" presetID="27" presetClass="entr" presetSubtype="0" fill="hold" grpId="0" nodeType="withEffect">
                                  <p:stCondLst>
                                    <p:cond delay="0"/>
                                  </p:stCondLst>
                                  <p:iterate type="lt">
                                    <p:tmPct val="50000"/>
                                  </p:iterate>
                                  <p:childTnLst>
                                    <p:set>
                                      <p:cBhvr>
                                        <p:cTn id="31" dur="1" fill="hold">
                                          <p:stCondLst>
                                            <p:cond delay="0"/>
                                          </p:stCondLst>
                                        </p:cTn>
                                        <p:tgtEl>
                                          <p:spTgt spid="379907">
                                            <p:txEl>
                                              <p:pRg st="5" end="5"/>
                                            </p:txEl>
                                          </p:spTgt>
                                        </p:tgtEl>
                                        <p:attrNameLst>
                                          <p:attrName>style.visibility</p:attrName>
                                        </p:attrNameLst>
                                      </p:cBhvr>
                                      <p:to>
                                        <p:strVal val="visible"/>
                                      </p:to>
                                    </p:set>
                                    <p:anim calcmode="discrete" valueType="clr">
                                      <p:cBhvr override="childStyle">
                                        <p:cTn id="32" dur="80"/>
                                        <p:tgtEl>
                                          <p:spTgt spid="37990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79907">
                                            <p:txEl>
                                              <p:pRg st="5" end="5"/>
                                            </p:txEl>
                                          </p:spTgt>
                                        </p:tgtEl>
                                        <p:attrNameLst>
                                          <p:attrName>fillcolor</p:attrName>
                                        </p:attrNameLst>
                                      </p:cBhvr>
                                      <p:tavLst>
                                        <p:tav tm="0">
                                          <p:val>
                                            <p:clrVal>
                                              <a:schemeClr val="accent2"/>
                                            </p:clrVal>
                                          </p:val>
                                        </p:tav>
                                        <p:tav tm="50000">
                                          <p:val>
                                            <p:clrVal>
                                              <a:schemeClr val="hlink"/>
                                            </p:clrVal>
                                          </p:val>
                                        </p:tav>
                                      </p:tavLst>
                                    </p:anim>
                                    <p:set>
                                      <p:cBhvr>
                                        <p:cTn id="34" dur="80"/>
                                        <p:tgtEl>
                                          <p:spTgt spid="379907">
                                            <p:txEl>
                                              <p:pRg st="5" end="5"/>
                                            </p:txEl>
                                          </p:spTgt>
                                        </p:tgtEl>
                                        <p:attrNameLst>
                                          <p:attrName>fill.type</p:attrName>
                                        </p:attrNameLst>
                                      </p:cBhvr>
                                      <p:to>
                                        <p:strVal val="solid"/>
                                      </p:to>
                                    </p:se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379907">
                                            <p:txEl>
                                              <p:pRg st="6" end="6"/>
                                            </p:txEl>
                                          </p:spTgt>
                                        </p:tgtEl>
                                        <p:attrNameLst>
                                          <p:attrName>style.visibility</p:attrName>
                                        </p:attrNameLst>
                                      </p:cBhvr>
                                      <p:to>
                                        <p:strVal val="visible"/>
                                      </p:to>
                                    </p:set>
                                    <p:anim calcmode="discrete" valueType="clr">
                                      <p:cBhvr override="childStyle">
                                        <p:cTn id="37" dur="80"/>
                                        <p:tgtEl>
                                          <p:spTgt spid="37990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79907">
                                            <p:txEl>
                                              <p:pRg st="6" end="6"/>
                                            </p:txEl>
                                          </p:spTgt>
                                        </p:tgtEl>
                                        <p:attrNameLst>
                                          <p:attrName>fillcolor</p:attrName>
                                        </p:attrNameLst>
                                      </p:cBhvr>
                                      <p:tavLst>
                                        <p:tav tm="0">
                                          <p:val>
                                            <p:clrVal>
                                              <a:schemeClr val="accent2"/>
                                            </p:clrVal>
                                          </p:val>
                                        </p:tav>
                                        <p:tav tm="50000">
                                          <p:val>
                                            <p:clrVal>
                                              <a:schemeClr val="hlink"/>
                                            </p:clrVal>
                                          </p:val>
                                        </p:tav>
                                      </p:tavLst>
                                    </p:anim>
                                    <p:set>
                                      <p:cBhvr>
                                        <p:cTn id="39" dur="80"/>
                                        <p:tgtEl>
                                          <p:spTgt spid="379907">
                                            <p:txEl>
                                              <p:pRg st="6" end="6"/>
                                            </p:txEl>
                                          </p:spTgt>
                                        </p:tgtEl>
                                        <p:attrNameLst>
                                          <p:attrName>fill.type</p:attrName>
                                        </p:attrNameLst>
                                      </p:cBhvr>
                                      <p:to>
                                        <p:strVal val="solid"/>
                                      </p:to>
                                    </p:set>
                                  </p:childTnLst>
                                </p:cTn>
                              </p:par>
                              <p:par>
                                <p:cTn id="40" presetID="27" presetClass="entr" presetSubtype="0" fill="hold" grpId="0" nodeType="withEffect">
                                  <p:stCondLst>
                                    <p:cond delay="0"/>
                                  </p:stCondLst>
                                  <p:iterate type="lt">
                                    <p:tmPct val="50000"/>
                                  </p:iterate>
                                  <p:childTnLst>
                                    <p:set>
                                      <p:cBhvr>
                                        <p:cTn id="41" dur="1" fill="hold">
                                          <p:stCondLst>
                                            <p:cond delay="0"/>
                                          </p:stCondLst>
                                        </p:cTn>
                                        <p:tgtEl>
                                          <p:spTgt spid="379907">
                                            <p:txEl>
                                              <p:pRg st="7" end="7"/>
                                            </p:txEl>
                                          </p:spTgt>
                                        </p:tgtEl>
                                        <p:attrNameLst>
                                          <p:attrName>style.visibility</p:attrName>
                                        </p:attrNameLst>
                                      </p:cBhvr>
                                      <p:to>
                                        <p:strVal val="visible"/>
                                      </p:to>
                                    </p:set>
                                    <p:anim calcmode="discrete" valueType="clr">
                                      <p:cBhvr override="childStyle">
                                        <p:cTn id="42" dur="80"/>
                                        <p:tgtEl>
                                          <p:spTgt spid="379907">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79907">
                                            <p:txEl>
                                              <p:pRg st="7" end="7"/>
                                            </p:txEl>
                                          </p:spTgt>
                                        </p:tgtEl>
                                        <p:attrNameLst>
                                          <p:attrName>fillcolor</p:attrName>
                                        </p:attrNameLst>
                                      </p:cBhvr>
                                      <p:tavLst>
                                        <p:tav tm="0">
                                          <p:val>
                                            <p:clrVal>
                                              <a:schemeClr val="accent2"/>
                                            </p:clrVal>
                                          </p:val>
                                        </p:tav>
                                        <p:tav tm="50000">
                                          <p:val>
                                            <p:clrVal>
                                              <a:schemeClr val="hlink"/>
                                            </p:clrVal>
                                          </p:val>
                                        </p:tav>
                                      </p:tavLst>
                                    </p:anim>
                                    <p:set>
                                      <p:cBhvr>
                                        <p:cTn id="44" dur="80"/>
                                        <p:tgtEl>
                                          <p:spTgt spid="379907">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171199" y="543165"/>
            <a:ext cx="7021513" cy="1216025"/>
          </a:xfrm>
        </p:spPr>
        <p:txBody>
          <a:bodyPr/>
          <a:lstStyle/>
          <a:p>
            <a:r>
              <a:rPr lang="es-PR" sz="2400" b="1" dirty="0">
                <a:solidFill>
                  <a:srgbClr val="FFC000"/>
                </a:solidFill>
                <a:effectLst>
                  <a:outerShdw blurRad="38100" dist="38100" dir="2700000" algn="tl">
                    <a:srgbClr val="000000">
                      <a:alpha val="43137"/>
                    </a:srgbClr>
                  </a:outerShdw>
                </a:effectLst>
              </a:rPr>
              <a:t>Implementando la Corresponsabilidad en la comunidad parroquial: </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1171199" y="1671365"/>
            <a:ext cx="8286808" cy="4643470"/>
          </a:xfrm>
        </p:spPr>
        <p:txBody>
          <a:bodyPr>
            <a:normAutofit fontScale="92500" lnSpcReduction="20000"/>
          </a:bodyPr>
          <a:lstStyle/>
          <a:p>
            <a:pPr>
              <a:lnSpc>
                <a:spcPct val="125000"/>
              </a:lnSpc>
              <a:buNone/>
            </a:pPr>
            <a:endParaRPr lang="es-PR" sz="1600" dirty="0">
              <a:solidFill>
                <a:schemeClr val="accent2">
                  <a:lumMod val="75000"/>
                </a:schemeClr>
              </a:solidFill>
            </a:endParaRPr>
          </a:p>
          <a:p>
            <a:pPr>
              <a:lnSpc>
                <a:spcPct val="125000"/>
              </a:lnSpc>
              <a:buFont typeface="Wingdings" pitchFamily="2" charset="2"/>
              <a:buChar char="Ø"/>
            </a:pPr>
            <a:r>
              <a:rPr lang="es-PR" sz="1600" b="1" dirty="0">
                <a:solidFill>
                  <a:schemeClr val="accent2">
                    <a:lumMod val="75000"/>
                  </a:schemeClr>
                </a:solidFill>
              </a:rPr>
              <a:t>Anuncios en el boletín cada fin de semana</a:t>
            </a:r>
          </a:p>
          <a:p>
            <a:pPr marL="469900" lvl="1" indent="-469900">
              <a:lnSpc>
                <a:spcPct val="125000"/>
              </a:lnSpc>
              <a:buFont typeface="Wingdings" pitchFamily="2" charset="2"/>
              <a:buChar char="Ø"/>
            </a:pPr>
            <a:r>
              <a:rPr lang="es-PR" b="1" dirty="0">
                <a:solidFill>
                  <a:schemeClr val="accent2">
                    <a:lumMod val="75000"/>
                  </a:schemeClr>
                </a:solidFill>
              </a:rPr>
              <a:t>Carta del Párroco a los fieles</a:t>
            </a:r>
          </a:p>
          <a:p>
            <a:pPr marL="866775" lvl="2" indent="-469900">
              <a:lnSpc>
                <a:spcPct val="125000"/>
              </a:lnSpc>
              <a:buFont typeface="Wingdings" pitchFamily="2" charset="2"/>
              <a:buChar char="Ø"/>
            </a:pPr>
            <a:r>
              <a:rPr lang="es-PR" sz="1300" b="1" dirty="0">
                <a:solidFill>
                  <a:schemeClr val="accent2">
                    <a:lumMod val="75000"/>
                  </a:schemeClr>
                </a:solidFill>
              </a:rPr>
              <a:t>De invitación</a:t>
            </a:r>
          </a:p>
          <a:p>
            <a:pPr marL="866775" lvl="2" indent="-469900">
              <a:lnSpc>
                <a:spcPct val="125000"/>
              </a:lnSpc>
              <a:buFont typeface="Wingdings" pitchFamily="2" charset="2"/>
              <a:buChar char="Ø"/>
            </a:pPr>
            <a:r>
              <a:rPr lang="es-PR" sz="1300" b="1" dirty="0">
                <a:solidFill>
                  <a:schemeClr val="accent2">
                    <a:lumMod val="75000"/>
                  </a:schemeClr>
                </a:solidFill>
              </a:rPr>
              <a:t>De compromiso</a:t>
            </a:r>
          </a:p>
          <a:p>
            <a:pPr marL="866775" lvl="2" indent="-469900">
              <a:lnSpc>
                <a:spcPct val="125000"/>
              </a:lnSpc>
              <a:buFont typeface="Wingdings" pitchFamily="2" charset="2"/>
              <a:buChar char="Ø"/>
            </a:pPr>
            <a:r>
              <a:rPr lang="es-PR" sz="1300" b="1" dirty="0">
                <a:solidFill>
                  <a:schemeClr val="accent2">
                    <a:lumMod val="75000"/>
                  </a:schemeClr>
                </a:solidFill>
              </a:rPr>
              <a:t>De agradecimiento</a:t>
            </a:r>
          </a:p>
          <a:p>
            <a:pPr marL="866775" lvl="2" indent="-469900">
              <a:lnSpc>
                <a:spcPct val="125000"/>
              </a:lnSpc>
              <a:buFont typeface="Wingdings" pitchFamily="2" charset="2"/>
              <a:buChar char="Ø"/>
            </a:pPr>
            <a:r>
              <a:rPr lang="es-PR" sz="1300" b="1" dirty="0">
                <a:solidFill>
                  <a:schemeClr val="accent2">
                    <a:lumMod val="75000"/>
                  </a:schemeClr>
                </a:solidFill>
              </a:rPr>
              <a:t>De seguimiento</a:t>
            </a:r>
          </a:p>
          <a:p>
            <a:pPr>
              <a:lnSpc>
                <a:spcPct val="125000"/>
              </a:lnSpc>
              <a:buFont typeface="Wingdings" pitchFamily="2" charset="2"/>
              <a:buChar char="Ø"/>
            </a:pPr>
            <a:r>
              <a:rPr lang="es-PR" sz="1600" b="1" dirty="0">
                <a:solidFill>
                  <a:schemeClr val="accent2">
                    <a:lumMod val="75000"/>
                  </a:schemeClr>
                </a:solidFill>
              </a:rPr>
              <a:t>Pasos a considerar cuando se crea un nuevo ministerio</a:t>
            </a:r>
          </a:p>
          <a:p>
            <a:pPr>
              <a:lnSpc>
                <a:spcPct val="125000"/>
              </a:lnSpc>
              <a:buFont typeface="Wingdings" pitchFamily="2" charset="2"/>
              <a:buChar char="Ø"/>
            </a:pPr>
            <a:r>
              <a:rPr lang="es-PR" sz="1600" b="1" dirty="0">
                <a:solidFill>
                  <a:schemeClr val="accent2">
                    <a:lumMod val="75000"/>
                  </a:schemeClr>
                </a:solidFill>
              </a:rPr>
              <a:t>Pasos a considerar cuando se quiere mejorar un ministerio</a:t>
            </a:r>
          </a:p>
          <a:p>
            <a:pPr>
              <a:lnSpc>
                <a:spcPct val="125000"/>
              </a:lnSpc>
              <a:buFont typeface="Wingdings" pitchFamily="2" charset="2"/>
              <a:buChar char="Ø"/>
            </a:pPr>
            <a:r>
              <a:rPr lang="es-PR" sz="1600" b="1" dirty="0">
                <a:solidFill>
                  <a:schemeClr val="accent2">
                    <a:lumMod val="75000"/>
                  </a:schemeClr>
                </a:solidFill>
              </a:rPr>
              <a:t>Oración de los fieles</a:t>
            </a:r>
          </a:p>
          <a:p>
            <a:pPr lvl="1">
              <a:lnSpc>
                <a:spcPct val="125000"/>
              </a:lnSpc>
              <a:buFont typeface="Wingdings" pitchFamily="2" charset="2"/>
              <a:buChar char="Ø"/>
            </a:pPr>
            <a:r>
              <a:rPr lang="es-PR" sz="1200" b="1" dirty="0">
                <a:solidFill>
                  <a:schemeClr val="accent2">
                    <a:lumMod val="75000"/>
                  </a:schemeClr>
                </a:solidFill>
              </a:rPr>
              <a:t>Ejemplo:</a:t>
            </a:r>
          </a:p>
          <a:p>
            <a:pPr lvl="1">
              <a:lnSpc>
                <a:spcPct val="125000"/>
              </a:lnSpc>
              <a:buNone/>
            </a:pPr>
            <a:r>
              <a:rPr lang="es-PR" sz="1200" b="1" dirty="0">
                <a:solidFill>
                  <a:schemeClr val="accent2">
                    <a:lumMod val="75000"/>
                  </a:schemeClr>
                </a:solidFill>
              </a:rPr>
              <a:t>	Señor, al nuestra familia parroquial comenzar su recorrido de asumir la corresponsabilidad cristiana como una forma de vida, permítenos a estar dispuestos a compartir nuestro Tiempo, Talento, Tesoro, con los demás, con nuestra parroquia, con nuestros vecinos. Roguemos al Señor.</a:t>
            </a:r>
          </a:p>
          <a:p>
            <a:pPr lvl="1">
              <a:lnSpc>
                <a:spcPct val="125000"/>
              </a:lnSpc>
              <a:buNone/>
            </a:pPr>
            <a:endParaRPr lang="es-PR" dirty="0">
              <a:solidFill>
                <a:schemeClr val="accent2">
                  <a:lumMod val="75000"/>
                </a:schemeClr>
              </a:solidFill>
            </a:endParaRPr>
          </a:p>
        </p:txBody>
      </p:sp>
      <p:pic>
        <p:nvPicPr>
          <p:cNvPr id="4" name="Picture 3"/>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3889870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79907">
                                            <p:txEl>
                                              <p:pRg st="1" end="1"/>
                                            </p:txEl>
                                          </p:spTgt>
                                        </p:tgtEl>
                                        <p:attrNameLst>
                                          <p:attrName>style.visibility</p:attrName>
                                        </p:attrNameLst>
                                      </p:cBhvr>
                                      <p:to>
                                        <p:strVal val="visible"/>
                                      </p:to>
                                    </p:set>
                                    <p:anim calcmode="discrete" valueType="clr">
                                      <p:cBhvr override="childStyle">
                                        <p:cTn id="7" dur="80"/>
                                        <p:tgtEl>
                                          <p:spTgt spid="3799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907">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79907">
                                            <p:txEl>
                                              <p:pRg st="1" end="1"/>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79907">
                                            <p:txEl>
                                              <p:pRg st="2" end="2"/>
                                            </p:txEl>
                                          </p:spTgt>
                                        </p:tgtEl>
                                        <p:attrNameLst>
                                          <p:attrName>style.visibility</p:attrName>
                                        </p:attrNameLst>
                                      </p:cBhvr>
                                      <p:to>
                                        <p:strVal val="visible"/>
                                      </p:to>
                                    </p:set>
                                    <p:anim calcmode="discrete" valueType="clr">
                                      <p:cBhvr override="childStyle">
                                        <p:cTn id="12" dur="80"/>
                                        <p:tgtEl>
                                          <p:spTgt spid="3799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79907">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379907">
                                            <p:txEl>
                                              <p:pRg st="2" end="2"/>
                                            </p:txEl>
                                          </p:spTgt>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379907">
                                            <p:txEl>
                                              <p:pRg st="3" end="3"/>
                                            </p:txEl>
                                          </p:spTgt>
                                        </p:tgtEl>
                                        <p:attrNameLst>
                                          <p:attrName>style.visibility</p:attrName>
                                        </p:attrNameLst>
                                      </p:cBhvr>
                                      <p:to>
                                        <p:strVal val="visible"/>
                                      </p:to>
                                    </p:set>
                                    <p:anim calcmode="discrete" valueType="clr">
                                      <p:cBhvr override="childStyle">
                                        <p:cTn id="17" dur="80"/>
                                        <p:tgtEl>
                                          <p:spTgt spid="37990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79907">
                                            <p:txEl>
                                              <p:pRg st="3" end="3"/>
                                            </p:txEl>
                                          </p:spTgt>
                                        </p:tgtEl>
                                        <p:attrNameLst>
                                          <p:attrName>fillcolor</p:attrName>
                                        </p:attrNameLst>
                                      </p:cBhvr>
                                      <p:tavLst>
                                        <p:tav tm="0">
                                          <p:val>
                                            <p:clrVal>
                                              <a:schemeClr val="accent2"/>
                                            </p:clrVal>
                                          </p:val>
                                        </p:tav>
                                        <p:tav tm="50000">
                                          <p:val>
                                            <p:clrVal>
                                              <a:schemeClr val="hlink"/>
                                            </p:clrVal>
                                          </p:val>
                                        </p:tav>
                                      </p:tavLst>
                                    </p:anim>
                                    <p:set>
                                      <p:cBhvr>
                                        <p:cTn id="19" dur="80"/>
                                        <p:tgtEl>
                                          <p:spTgt spid="379907">
                                            <p:txEl>
                                              <p:pRg st="3" end="3"/>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379907">
                                            <p:txEl>
                                              <p:pRg st="4" end="4"/>
                                            </p:txEl>
                                          </p:spTgt>
                                        </p:tgtEl>
                                        <p:attrNameLst>
                                          <p:attrName>style.visibility</p:attrName>
                                        </p:attrNameLst>
                                      </p:cBhvr>
                                      <p:to>
                                        <p:strVal val="visible"/>
                                      </p:to>
                                    </p:set>
                                    <p:anim calcmode="discrete" valueType="clr">
                                      <p:cBhvr override="childStyle">
                                        <p:cTn id="22" dur="80"/>
                                        <p:tgtEl>
                                          <p:spTgt spid="37990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79907">
                                            <p:txEl>
                                              <p:pRg st="4" end="4"/>
                                            </p:txEl>
                                          </p:spTgt>
                                        </p:tgtEl>
                                        <p:attrNameLst>
                                          <p:attrName>fillcolor</p:attrName>
                                        </p:attrNameLst>
                                      </p:cBhvr>
                                      <p:tavLst>
                                        <p:tav tm="0">
                                          <p:val>
                                            <p:clrVal>
                                              <a:schemeClr val="accent2"/>
                                            </p:clrVal>
                                          </p:val>
                                        </p:tav>
                                        <p:tav tm="50000">
                                          <p:val>
                                            <p:clrVal>
                                              <a:schemeClr val="hlink"/>
                                            </p:clrVal>
                                          </p:val>
                                        </p:tav>
                                      </p:tavLst>
                                    </p:anim>
                                    <p:set>
                                      <p:cBhvr>
                                        <p:cTn id="24" dur="80"/>
                                        <p:tgtEl>
                                          <p:spTgt spid="379907">
                                            <p:txEl>
                                              <p:pRg st="4" end="4"/>
                                            </p:txEl>
                                          </p:spTgt>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379907">
                                            <p:txEl>
                                              <p:pRg st="5" end="5"/>
                                            </p:txEl>
                                          </p:spTgt>
                                        </p:tgtEl>
                                        <p:attrNameLst>
                                          <p:attrName>style.visibility</p:attrName>
                                        </p:attrNameLst>
                                      </p:cBhvr>
                                      <p:to>
                                        <p:strVal val="visible"/>
                                      </p:to>
                                    </p:set>
                                    <p:anim calcmode="discrete" valueType="clr">
                                      <p:cBhvr override="childStyle">
                                        <p:cTn id="27" dur="80"/>
                                        <p:tgtEl>
                                          <p:spTgt spid="37990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79907">
                                            <p:txEl>
                                              <p:pRg st="5" end="5"/>
                                            </p:txEl>
                                          </p:spTgt>
                                        </p:tgtEl>
                                        <p:attrNameLst>
                                          <p:attrName>fillcolor</p:attrName>
                                        </p:attrNameLst>
                                      </p:cBhvr>
                                      <p:tavLst>
                                        <p:tav tm="0">
                                          <p:val>
                                            <p:clrVal>
                                              <a:schemeClr val="accent2"/>
                                            </p:clrVal>
                                          </p:val>
                                        </p:tav>
                                        <p:tav tm="50000">
                                          <p:val>
                                            <p:clrVal>
                                              <a:schemeClr val="hlink"/>
                                            </p:clrVal>
                                          </p:val>
                                        </p:tav>
                                      </p:tavLst>
                                    </p:anim>
                                    <p:set>
                                      <p:cBhvr>
                                        <p:cTn id="29" dur="80"/>
                                        <p:tgtEl>
                                          <p:spTgt spid="379907">
                                            <p:txEl>
                                              <p:pRg st="5" end="5"/>
                                            </p:txEl>
                                          </p:spTgt>
                                        </p:tgtEl>
                                        <p:attrNameLst>
                                          <p:attrName>fill.type</p:attrName>
                                        </p:attrNameLst>
                                      </p:cBhvr>
                                      <p:to>
                                        <p:strVal val="solid"/>
                                      </p:to>
                                    </p:set>
                                  </p:childTnLst>
                                </p:cTn>
                              </p:par>
                              <p:par>
                                <p:cTn id="30" presetID="27" presetClass="entr" presetSubtype="0" fill="hold" grpId="0" nodeType="withEffect">
                                  <p:stCondLst>
                                    <p:cond delay="0"/>
                                  </p:stCondLst>
                                  <p:iterate type="lt">
                                    <p:tmPct val="50000"/>
                                  </p:iterate>
                                  <p:childTnLst>
                                    <p:set>
                                      <p:cBhvr>
                                        <p:cTn id="31" dur="1" fill="hold">
                                          <p:stCondLst>
                                            <p:cond delay="0"/>
                                          </p:stCondLst>
                                        </p:cTn>
                                        <p:tgtEl>
                                          <p:spTgt spid="379907">
                                            <p:txEl>
                                              <p:pRg st="6" end="6"/>
                                            </p:txEl>
                                          </p:spTgt>
                                        </p:tgtEl>
                                        <p:attrNameLst>
                                          <p:attrName>style.visibility</p:attrName>
                                        </p:attrNameLst>
                                      </p:cBhvr>
                                      <p:to>
                                        <p:strVal val="visible"/>
                                      </p:to>
                                    </p:set>
                                    <p:anim calcmode="discrete" valueType="clr">
                                      <p:cBhvr override="childStyle">
                                        <p:cTn id="32" dur="80"/>
                                        <p:tgtEl>
                                          <p:spTgt spid="37990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79907">
                                            <p:txEl>
                                              <p:pRg st="6" end="6"/>
                                            </p:txEl>
                                          </p:spTgt>
                                        </p:tgtEl>
                                        <p:attrNameLst>
                                          <p:attrName>fillcolor</p:attrName>
                                        </p:attrNameLst>
                                      </p:cBhvr>
                                      <p:tavLst>
                                        <p:tav tm="0">
                                          <p:val>
                                            <p:clrVal>
                                              <a:schemeClr val="accent2"/>
                                            </p:clrVal>
                                          </p:val>
                                        </p:tav>
                                        <p:tav tm="50000">
                                          <p:val>
                                            <p:clrVal>
                                              <a:schemeClr val="hlink"/>
                                            </p:clrVal>
                                          </p:val>
                                        </p:tav>
                                      </p:tavLst>
                                    </p:anim>
                                    <p:set>
                                      <p:cBhvr>
                                        <p:cTn id="34" dur="80"/>
                                        <p:tgtEl>
                                          <p:spTgt spid="379907">
                                            <p:txEl>
                                              <p:pRg st="6" end="6"/>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379907">
                                            <p:txEl>
                                              <p:pRg st="7" end="7"/>
                                            </p:txEl>
                                          </p:spTgt>
                                        </p:tgtEl>
                                        <p:attrNameLst>
                                          <p:attrName>style.visibility</p:attrName>
                                        </p:attrNameLst>
                                      </p:cBhvr>
                                      <p:to>
                                        <p:strVal val="visible"/>
                                      </p:to>
                                    </p:set>
                                    <p:anim calcmode="discrete" valueType="clr">
                                      <p:cBhvr override="childStyle">
                                        <p:cTn id="39" dur="80"/>
                                        <p:tgtEl>
                                          <p:spTgt spid="379907">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379907">
                                            <p:txEl>
                                              <p:pRg st="7" end="7"/>
                                            </p:txEl>
                                          </p:spTgt>
                                        </p:tgtEl>
                                        <p:attrNameLst>
                                          <p:attrName>fillcolor</p:attrName>
                                        </p:attrNameLst>
                                      </p:cBhvr>
                                      <p:tavLst>
                                        <p:tav tm="0">
                                          <p:val>
                                            <p:clrVal>
                                              <a:schemeClr val="accent2"/>
                                            </p:clrVal>
                                          </p:val>
                                        </p:tav>
                                        <p:tav tm="50000">
                                          <p:val>
                                            <p:clrVal>
                                              <a:schemeClr val="hlink"/>
                                            </p:clrVal>
                                          </p:val>
                                        </p:tav>
                                      </p:tavLst>
                                    </p:anim>
                                    <p:set>
                                      <p:cBhvr>
                                        <p:cTn id="41" dur="80"/>
                                        <p:tgtEl>
                                          <p:spTgt spid="379907">
                                            <p:txEl>
                                              <p:pRg st="7" end="7"/>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379907">
                                            <p:txEl>
                                              <p:pRg st="8" end="8"/>
                                            </p:txEl>
                                          </p:spTgt>
                                        </p:tgtEl>
                                        <p:attrNameLst>
                                          <p:attrName>style.visibility</p:attrName>
                                        </p:attrNameLst>
                                      </p:cBhvr>
                                      <p:to>
                                        <p:strVal val="visible"/>
                                      </p:to>
                                    </p:set>
                                    <p:anim calcmode="discrete" valueType="clr">
                                      <p:cBhvr override="childStyle">
                                        <p:cTn id="46" dur="80"/>
                                        <p:tgtEl>
                                          <p:spTgt spid="379907">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79907">
                                            <p:txEl>
                                              <p:pRg st="8" end="8"/>
                                            </p:txEl>
                                          </p:spTgt>
                                        </p:tgtEl>
                                        <p:attrNameLst>
                                          <p:attrName>fillcolor</p:attrName>
                                        </p:attrNameLst>
                                      </p:cBhvr>
                                      <p:tavLst>
                                        <p:tav tm="0">
                                          <p:val>
                                            <p:clrVal>
                                              <a:schemeClr val="accent2"/>
                                            </p:clrVal>
                                          </p:val>
                                        </p:tav>
                                        <p:tav tm="50000">
                                          <p:val>
                                            <p:clrVal>
                                              <a:schemeClr val="hlink"/>
                                            </p:clrVal>
                                          </p:val>
                                        </p:tav>
                                      </p:tavLst>
                                    </p:anim>
                                    <p:set>
                                      <p:cBhvr>
                                        <p:cTn id="48" dur="80"/>
                                        <p:tgtEl>
                                          <p:spTgt spid="379907">
                                            <p:txEl>
                                              <p:pRg st="8" end="8"/>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379907">
                                            <p:txEl>
                                              <p:pRg st="9" end="9"/>
                                            </p:txEl>
                                          </p:spTgt>
                                        </p:tgtEl>
                                        <p:attrNameLst>
                                          <p:attrName>style.visibility</p:attrName>
                                        </p:attrNameLst>
                                      </p:cBhvr>
                                      <p:to>
                                        <p:strVal val="visible"/>
                                      </p:to>
                                    </p:set>
                                    <p:anim calcmode="discrete" valueType="clr">
                                      <p:cBhvr override="childStyle">
                                        <p:cTn id="53" dur="80"/>
                                        <p:tgtEl>
                                          <p:spTgt spid="379907">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379907">
                                            <p:txEl>
                                              <p:pRg st="9" end="9"/>
                                            </p:txEl>
                                          </p:spTgt>
                                        </p:tgtEl>
                                        <p:attrNameLst>
                                          <p:attrName>fillcolor</p:attrName>
                                        </p:attrNameLst>
                                      </p:cBhvr>
                                      <p:tavLst>
                                        <p:tav tm="0">
                                          <p:val>
                                            <p:clrVal>
                                              <a:schemeClr val="accent2"/>
                                            </p:clrVal>
                                          </p:val>
                                        </p:tav>
                                        <p:tav tm="50000">
                                          <p:val>
                                            <p:clrVal>
                                              <a:schemeClr val="hlink"/>
                                            </p:clrVal>
                                          </p:val>
                                        </p:tav>
                                      </p:tavLst>
                                    </p:anim>
                                    <p:set>
                                      <p:cBhvr>
                                        <p:cTn id="55" dur="80"/>
                                        <p:tgtEl>
                                          <p:spTgt spid="379907">
                                            <p:txEl>
                                              <p:pRg st="9" end="9"/>
                                            </p:txEl>
                                          </p:spTgt>
                                        </p:tgtEl>
                                        <p:attrNameLst>
                                          <p:attrName>fill.type</p:attrName>
                                        </p:attrNameLst>
                                      </p:cBhvr>
                                      <p:to>
                                        <p:strVal val="solid"/>
                                      </p:to>
                                    </p:set>
                                  </p:childTnLst>
                                </p:cTn>
                              </p:par>
                              <p:par>
                                <p:cTn id="56" presetID="27" presetClass="entr" presetSubtype="0" fill="hold" grpId="0" nodeType="withEffect">
                                  <p:stCondLst>
                                    <p:cond delay="0"/>
                                  </p:stCondLst>
                                  <p:iterate type="lt">
                                    <p:tmPct val="50000"/>
                                  </p:iterate>
                                  <p:childTnLst>
                                    <p:set>
                                      <p:cBhvr>
                                        <p:cTn id="57" dur="1" fill="hold">
                                          <p:stCondLst>
                                            <p:cond delay="0"/>
                                          </p:stCondLst>
                                        </p:cTn>
                                        <p:tgtEl>
                                          <p:spTgt spid="379907">
                                            <p:txEl>
                                              <p:pRg st="10" end="10"/>
                                            </p:txEl>
                                          </p:spTgt>
                                        </p:tgtEl>
                                        <p:attrNameLst>
                                          <p:attrName>style.visibility</p:attrName>
                                        </p:attrNameLst>
                                      </p:cBhvr>
                                      <p:to>
                                        <p:strVal val="visible"/>
                                      </p:to>
                                    </p:set>
                                    <p:anim calcmode="discrete" valueType="clr">
                                      <p:cBhvr override="childStyle">
                                        <p:cTn id="58" dur="80"/>
                                        <p:tgtEl>
                                          <p:spTgt spid="379907">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379907">
                                            <p:txEl>
                                              <p:pRg st="10" end="10"/>
                                            </p:txEl>
                                          </p:spTgt>
                                        </p:tgtEl>
                                        <p:attrNameLst>
                                          <p:attrName>fillcolor</p:attrName>
                                        </p:attrNameLst>
                                      </p:cBhvr>
                                      <p:tavLst>
                                        <p:tav tm="0">
                                          <p:val>
                                            <p:clrVal>
                                              <a:schemeClr val="accent2"/>
                                            </p:clrVal>
                                          </p:val>
                                        </p:tav>
                                        <p:tav tm="50000">
                                          <p:val>
                                            <p:clrVal>
                                              <a:schemeClr val="hlink"/>
                                            </p:clrVal>
                                          </p:val>
                                        </p:tav>
                                      </p:tavLst>
                                    </p:anim>
                                    <p:set>
                                      <p:cBhvr>
                                        <p:cTn id="60" dur="80"/>
                                        <p:tgtEl>
                                          <p:spTgt spid="379907">
                                            <p:txEl>
                                              <p:pRg st="10" end="10"/>
                                            </p:txEl>
                                          </p:spTgt>
                                        </p:tgtEl>
                                        <p:attrNameLst>
                                          <p:attrName>fill.type</p:attrName>
                                        </p:attrNameLst>
                                      </p:cBhvr>
                                      <p:to>
                                        <p:strVal val="solid"/>
                                      </p:to>
                                    </p:set>
                                  </p:childTnLst>
                                </p:cTn>
                              </p:par>
                              <p:par>
                                <p:cTn id="61" presetID="27" presetClass="entr" presetSubtype="0" fill="hold" grpId="0" nodeType="withEffect">
                                  <p:stCondLst>
                                    <p:cond delay="0"/>
                                  </p:stCondLst>
                                  <p:iterate type="lt">
                                    <p:tmPct val="50000"/>
                                  </p:iterate>
                                  <p:childTnLst>
                                    <p:set>
                                      <p:cBhvr>
                                        <p:cTn id="62" dur="1" fill="hold">
                                          <p:stCondLst>
                                            <p:cond delay="0"/>
                                          </p:stCondLst>
                                        </p:cTn>
                                        <p:tgtEl>
                                          <p:spTgt spid="379907">
                                            <p:txEl>
                                              <p:pRg st="11" end="11"/>
                                            </p:txEl>
                                          </p:spTgt>
                                        </p:tgtEl>
                                        <p:attrNameLst>
                                          <p:attrName>style.visibility</p:attrName>
                                        </p:attrNameLst>
                                      </p:cBhvr>
                                      <p:to>
                                        <p:strVal val="visible"/>
                                      </p:to>
                                    </p:set>
                                    <p:anim calcmode="discrete" valueType="clr">
                                      <p:cBhvr override="childStyle">
                                        <p:cTn id="63" dur="80"/>
                                        <p:tgtEl>
                                          <p:spTgt spid="379907">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379907">
                                            <p:txEl>
                                              <p:pRg st="11" end="11"/>
                                            </p:txEl>
                                          </p:spTgt>
                                        </p:tgtEl>
                                        <p:attrNameLst>
                                          <p:attrName>fillcolor</p:attrName>
                                        </p:attrNameLst>
                                      </p:cBhvr>
                                      <p:tavLst>
                                        <p:tav tm="0">
                                          <p:val>
                                            <p:clrVal>
                                              <a:schemeClr val="accent2"/>
                                            </p:clrVal>
                                          </p:val>
                                        </p:tav>
                                        <p:tav tm="50000">
                                          <p:val>
                                            <p:clrVal>
                                              <a:schemeClr val="hlink"/>
                                            </p:clrVal>
                                          </p:val>
                                        </p:tav>
                                      </p:tavLst>
                                    </p:anim>
                                    <p:set>
                                      <p:cBhvr>
                                        <p:cTn id="65" dur="80"/>
                                        <p:tgtEl>
                                          <p:spTgt spid="379907">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001396" y="605475"/>
            <a:ext cx="7021513" cy="1216025"/>
          </a:xfrm>
        </p:spPr>
        <p:txBody>
          <a:bodyPr/>
          <a:lstStyle/>
          <a:p>
            <a:r>
              <a:rPr lang="es-PR" sz="2400" b="1" dirty="0">
                <a:solidFill>
                  <a:srgbClr val="FFC000"/>
                </a:solidFill>
                <a:effectLst>
                  <a:outerShdw blurRad="38100" dist="38100" dir="2700000" algn="tl">
                    <a:srgbClr val="000000">
                      <a:alpha val="43137"/>
                    </a:srgbClr>
                  </a:outerShdw>
                </a:effectLst>
              </a:rPr>
              <a:t>Implementando la Corresponsabilidad en la comunidad parroquial: </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833381" y="1804368"/>
            <a:ext cx="8286808" cy="4643470"/>
          </a:xfrm>
        </p:spPr>
        <p:txBody>
          <a:bodyPr/>
          <a:lstStyle/>
          <a:p>
            <a:pPr>
              <a:lnSpc>
                <a:spcPct val="125000"/>
              </a:lnSpc>
              <a:buNone/>
            </a:pPr>
            <a:endParaRPr lang="es-PR" sz="800" dirty="0">
              <a:solidFill>
                <a:schemeClr val="accent2">
                  <a:lumMod val="75000"/>
                </a:schemeClr>
              </a:solidFill>
            </a:endParaRPr>
          </a:p>
          <a:p>
            <a:pPr>
              <a:lnSpc>
                <a:spcPct val="125000"/>
              </a:lnSpc>
              <a:buNone/>
            </a:pPr>
            <a:r>
              <a:rPr lang="es-PR" sz="2000" dirty="0">
                <a:solidFill>
                  <a:schemeClr val="accent2">
                    <a:lumMod val="75000"/>
                  </a:schemeClr>
                </a:solidFill>
              </a:rPr>
              <a:t>“Cuando la corresponsabilidad cristiana es implementada, transforma las vidas de quienes dan y de quienes reciben. Las PARROQUIAS dependen de la generosidad de sus fieles, especialmente cuando se trata de compartir su tiempo y sus talentos. Uno de los principios básicos de la corresponsabilidad cristiana es el compartir nuestro Tiempo y Talento con nuestra comunión parroquial. Como discípulos de Jesucristo y de acuerdo a nuestra habilidades estamos llamados a proporcionar alguna forma de servicio a nuestra familia parroquial”</a:t>
            </a:r>
          </a:p>
          <a:p>
            <a:pPr algn="r">
              <a:lnSpc>
                <a:spcPct val="125000"/>
              </a:lnSpc>
              <a:buNone/>
            </a:pPr>
            <a:r>
              <a:rPr lang="es-PR" sz="2000" dirty="0">
                <a:solidFill>
                  <a:schemeClr val="accent2">
                    <a:lumMod val="75000"/>
                  </a:schemeClr>
                </a:solidFill>
              </a:rPr>
              <a:t>(Ejemplo de anuncio en el boletín)</a:t>
            </a:r>
          </a:p>
        </p:txBody>
      </p:sp>
      <p:pic>
        <p:nvPicPr>
          <p:cNvPr id="8" name="Picture 7"/>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39615528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79907">
                                            <p:txEl>
                                              <p:pRg st="1" end="1"/>
                                            </p:txEl>
                                          </p:spTgt>
                                        </p:tgtEl>
                                        <p:attrNameLst>
                                          <p:attrName>style.visibility</p:attrName>
                                        </p:attrNameLst>
                                      </p:cBhvr>
                                      <p:to>
                                        <p:strVal val="visible"/>
                                      </p:to>
                                    </p:set>
                                    <p:anim calcmode="discrete" valueType="clr">
                                      <p:cBhvr override="childStyle">
                                        <p:cTn id="7" dur="80"/>
                                        <p:tgtEl>
                                          <p:spTgt spid="3799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907">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79907">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79907">
                                            <p:txEl>
                                              <p:pRg st="2" end="2"/>
                                            </p:txEl>
                                          </p:spTgt>
                                        </p:tgtEl>
                                        <p:attrNameLst>
                                          <p:attrName>style.visibility</p:attrName>
                                        </p:attrNameLst>
                                      </p:cBhvr>
                                      <p:to>
                                        <p:strVal val="visible"/>
                                      </p:to>
                                    </p:set>
                                    <p:anim calcmode="discrete" valueType="clr">
                                      <p:cBhvr override="childStyle">
                                        <p:cTn id="14" dur="80"/>
                                        <p:tgtEl>
                                          <p:spTgt spid="3799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79907">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7990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092836" y="857232"/>
            <a:ext cx="7021513" cy="1216025"/>
          </a:xfrm>
        </p:spPr>
        <p:txBody>
          <a:bodyPr/>
          <a:lstStyle/>
          <a:p>
            <a:r>
              <a:rPr lang="es-PR" sz="2400" b="1" dirty="0">
                <a:solidFill>
                  <a:srgbClr val="FFC000"/>
                </a:solidFill>
                <a:effectLst>
                  <a:outerShdw blurRad="38100" dist="38100" dir="2700000" algn="tl">
                    <a:srgbClr val="000000">
                      <a:alpha val="43137"/>
                    </a:srgbClr>
                  </a:outerShdw>
                </a:effectLst>
              </a:rPr>
              <a:t>Implementando la Corresponsabilidad en la comunidad parroquial: </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930131" y="1909729"/>
            <a:ext cx="8286808" cy="4643470"/>
          </a:xfrm>
        </p:spPr>
        <p:txBody>
          <a:bodyPr/>
          <a:lstStyle/>
          <a:p>
            <a:pPr>
              <a:lnSpc>
                <a:spcPct val="125000"/>
              </a:lnSpc>
              <a:buNone/>
            </a:pPr>
            <a:endParaRPr lang="es-PR" sz="2000" dirty="0">
              <a:solidFill>
                <a:schemeClr val="accent2">
                  <a:lumMod val="75000"/>
                </a:schemeClr>
              </a:solidFill>
            </a:endParaRPr>
          </a:p>
          <a:p>
            <a:pPr>
              <a:lnSpc>
                <a:spcPct val="125000"/>
              </a:lnSpc>
              <a:buNone/>
            </a:pPr>
            <a:r>
              <a:rPr lang="es-PR" sz="2000" dirty="0">
                <a:solidFill>
                  <a:schemeClr val="accent2">
                    <a:lumMod val="75000"/>
                  </a:schemeClr>
                </a:solidFill>
              </a:rPr>
              <a:t>“Esta semana después de todas las misas el Consejo Pastoral Parroquial esta ofreciendo una feria de ministerios, por favor únase con nosotros en el Salón Parroquial para aprender acerca de los diferentes ministerios y organizaciones de la parroquia y de las muchas oportunidades de voluntariado que tenemos disponible para ustedes. Después por favor reflexione en que es lo que usted puede hacer por la parroquia para compartir su amor por el Señor”</a:t>
            </a:r>
          </a:p>
          <a:p>
            <a:pPr algn="r">
              <a:lnSpc>
                <a:spcPct val="125000"/>
              </a:lnSpc>
              <a:buNone/>
            </a:pPr>
            <a:r>
              <a:rPr lang="es-PR" sz="1600" dirty="0">
                <a:solidFill>
                  <a:schemeClr val="accent2">
                    <a:lumMod val="75000"/>
                  </a:schemeClr>
                </a:solidFill>
              </a:rPr>
              <a:t>(Ejemplo de anuncio en el boletín)</a:t>
            </a:r>
          </a:p>
          <a:p>
            <a:pPr>
              <a:lnSpc>
                <a:spcPct val="125000"/>
              </a:lnSpc>
              <a:buNone/>
            </a:pPr>
            <a:endParaRPr lang="es-PR" sz="1600" dirty="0">
              <a:solidFill>
                <a:schemeClr val="tx2">
                  <a:lumMod val="75000"/>
                </a:schemeClr>
              </a:solidFill>
            </a:endParaRPr>
          </a:p>
        </p:txBody>
      </p:sp>
      <p:pic>
        <p:nvPicPr>
          <p:cNvPr id="4" name="Picture 3"/>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2494242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79907">
                                            <p:txEl>
                                              <p:pRg st="1" end="1"/>
                                            </p:txEl>
                                          </p:spTgt>
                                        </p:tgtEl>
                                        <p:attrNameLst>
                                          <p:attrName>style.visibility</p:attrName>
                                        </p:attrNameLst>
                                      </p:cBhvr>
                                      <p:to>
                                        <p:strVal val="visible"/>
                                      </p:to>
                                    </p:set>
                                    <p:anim calcmode="discrete" valueType="clr">
                                      <p:cBhvr override="childStyle">
                                        <p:cTn id="7" dur="80"/>
                                        <p:tgtEl>
                                          <p:spTgt spid="3799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907">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79907">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79907">
                                            <p:txEl>
                                              <p:pRg st="2" end="2"/>
                                            </p:txEl>
                                          </p:spTgt>
                                        </p:tgtEl>
                                        <p:attrNameLst>
                                          <p:attrName>style.visibility</p:attrName>
                                        </p:attrNameLst>
                                      </p:cBhvr>
                                      <p:to>
                                        <p:strVal val="visible"/>
                                      </p:to>
                                    </p:set>
                                    <p:anim calcmode="discrete" valueType="clr">
                                      <p:cBhvr override="childStyle">
                                        <p:cTn id="14" dur="80"/>
                                        <p:tgtEl>
                                          <p:spTgt spid="3799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79907">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7990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167651" y="550828"/>
            <a:ext cx="7021513" cy="1216025"/>
          </a:xfrm>
        </p:spPr>
        <p:txBody>
          <a:bodyPr/>
          <a:lstStyle/>
          <a:p>
            <a:r>
              <a:rPr lang="es-PR" sz="2400" b="1" dirty="0">
                <a:solidFill>
                  <a:srgbClr val="FFC000"/>
                </a:solidFill>
                <a:effectLst>
                  <a:outerShdw blurRad="38100" dist="38100" dir="2700000" algn="tl">
                    <a:srgbClr val="000000">
                      <a:alpha val="43137"/>
                    </a:srgbClr>
                  </a:outerShdw>
                </a:effectLst>
              </a:rPr>
              <a:t>PLAN DE ACCION PARA INTRODUCIR LA CORRESPONSBILIDAD CRISTIANA EN SU PARROQUIA:</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1004945" y="1766853"/>
            <a:ext cx="8286808" cy="4786346"/>
          </a:xfrm>
        </p:spPr>
        <p:txBody>
          <a:bodyPr>
            <a:normAutofit fontScale="92500" lnSpcReduction="10000"/>
          </a:bodyPr>
          <a:lstStyle/>
          <a:p>
            <a:pPr>
              <a:lnSpc>
                <a:spcPct val="125000"/>
              </a:lnSpc>
              <a:buNone/>
            </a:pPr>
            <a:endParaRPr lang="es-PR" sz="1600" dirty="0">
              <a:solidFill>
                <a:schemeClr val="accent2">
                  <a:lumMod val="75000"/>
                </a:schemeClr>
              </a:solidFill>
            </a:endParaRPr>
          </a:p>
          <a:p>
            <a:pPr>
              <a:lnSpc>
                <a:spcPct val="125000"/>
              </a:lnSpc>
              <a:buFont typeface="Wingdings" pitchFamily="2" charset="2"/>
              <a:buChar char="Ø"/>
            </a:pPr>
            <a:r>
              <a:rPr lang="es-PR" sz="1700" dirty="0">
                <a:solidFill>
                  <a:srgbClr val="002060"/>
                </a:solidFill>
              </a:rPr>
              <a:t>Incorporar la corresponsabilidad cristiana en la Parroquia por tanto, implica un compromiso para todos, desde la gratitud y la generosidad…</a:t>
            </a:r>
          </a:p>
          <a:p>
            <a:pPr>
              <a:lnSpc>
                <a:spcPct val="125000"/>
              </a:lnSpc>
              <a:buNone/>
            </a:pPr>
            <a:r>
              <a:rPr lang="es-PR" sz="1700" dirty="0">
                <a:solidFill>
                  <a:srgbClr val="002060"/>
                </a:solidFill>
              </a:rPr>
              <a:t>Lo cual conlleva:</a:t>
            </a:r>
          </a:p>
          <a:p>
            <a:pPr>
              <a:lnSpc>
                <a:spcPct val="125000"/>
              </a:lnSpc>
              <a:buFont typeface="Wingdings" pitchFamily="2" charset="2"/>
              <a:buChar char="ü"/>
            </a:pPr>
            <a:r>
              <a:rPr lang="es-PR" sz="1700" dirty="0">
                <a:solidFill>
                  <a:srgbClr val="002060"/>
                </a:solidFill>
              </a:rPr>
              <a:t>Reconocer y acoger con humildad sus dones</a:t>
            </a:r>
          </a:p>
          <a:p>
            <a:pPr>
              <a:lnSpc>
                <a:spcPct val="125000"/>
              </a:lnSpc>
              <a:buFont typeface="Wingdings" pitchFamily="2" charset="2"/>
              <a:buChar char="ü"/>
            </a:pPr>
            <a:r>
              <a:rPr lang="es-PR" sz="1700" dirty="0">
                <a:solidFill>
                  <a:srgbClr val="002060"/>
                </a:solidFill>
              </a:rPr>
              <a:t>Fomentar la gratitud a Dios</a:t>
            </a:r>
          </a:p>
          <a:p>
            <a:pPr>
              <a:lnSpc>
                <a:spcPct val="125000"/>
              </a:lnSpc>
              <a:buFont typeface="Wingdings" pitchFamily="2" charset="2"/>
              <a:buChar char="ü"/>
            </a:pPr>
            <a:r>
              <a:rPr lang="es-PR" sz="1700" dirty="0">
                <a:solidFill>
                  <a:srgbClr val="002060"/>
                </a:solidFill>
              </a:rPr>
              <a:t>Cultivar y compartir con libertad y obediencia sus dones</a:t>
            </a:r>
          </a:p>
          <a:p>
            <a:pPr>
              <a:lnSpc>
                <a:spcPct val="125000"/>
              </a:lnSpc>
              <a:buFont typeface="Wingdings" pitchFamily="2" charset="2"/>
              <a:buChar char="ü"/>
            </a:pPr>
            <a:r>
              <a:rPr lang="es-PR" sz="1700" dirty="0">
                <a:solidFill>
                  <a:srgbClr val="002060"/>
                </a:solidFill>
              </a:rPr>
              <a:t>Manejar sus dones según la voluntad de Dios siempre y en todo lugar</a:t>
            </a:r>
          </a:p>
          <a:p>
            <a:pPr>
              <a:lnSpc>
                <a:spcPct val="125000"/>
              </a:lnSpc>
              <a:buFont typeface="Wingdings" pitchFamily="2" charset="2"/>
              <a:buChar char="ü"/>
            </a:pPr>
            <a:r>
              <a:rPr lang="es-PR" sz="1700" dirty="0">
                <a:solidFill>
                  <a:srgbClr val="002060"/>
                </a:solidFill>
              </a:rPr>
              <a:t>Hacer buen uso de los dones que realmente necesitan</a:t>
            </a:r>
          </a:p>
          <a:p>
            <a:pPr>
              <a:lnSpc>
                <a:spcPct val="125000"/>
              </a:lnSpc>
              <a:buFont typeface="Wingdings" pitchFamily="2" charset="2"/>
              <a:buChar char="ü"/>
            </a:pPr>
            <a:r>
              <a:rPr lang="es-PR" sz="1700" dirty="0">
                <a:solidFill>
                  <a:srgbClr val="002060"/>
                </a:solidFill>
              </a:rPr>
              <a:t>Vivir la transparencia</a:t>
            </a:r>
          </a:p>
          <a:p>
            <a:pPr>
              <a:lnSpc>
                <a:spcPct val="125000"/>
              </a:lnSpc>
              <a:buFont typeface="Wingdings" pitchFamily="2" charset="2"/>
              <a:buChar char="ü"/>
            </a:pPr>
            <a:r>
              <a:rPr lang="es-PR" sz="1700" dirty="0">
                <a:solidFill>
                  <a:srgbClr val="002060"/>
                </a:solidFill>
              </a:rPr>
              <a:t>Ser generosos en el compartir con gratitud a Dios y en proporción a lo que de El se recibe.</a:t>
            </a:r>
          </a:p>
          <a:p>
            <a:pPr>
              <a:lnSpc>
                <a:spcPct val="125000"/>
              </a:lnSpc>
              <a:buFont typeface="Wingdings" pitchFamily="2" charset="2"/>
              <a:buChar char="Ø"/>
            </a:pPr>
            <a:endParaRPr lang="es-PR" sz="1200" dirty="0">
              <a:solidFill>
                <a:schemeClr val="accent2">
                  <a:lumMod val="75000"/>
                </a:schemeClr>
              </a:solidFill>
            </a:endParaRPr>
          </a:p>
          <a:p>
            <a:pPr lvl="1">
              <a:lnSpc>
                <a:spcPct val="125000"/>
              </a:lnSpc>
              <a:buNone/>
            </a:pPr>
            <a:endParaRPr lang="es-PR" dirty="0">
              <a:solidFill>
                <a:schemeClr val="accent2">
                  <a:lumMod val="75000"/>
                </a:schemeClr>
              </a:solidFill>
            </a:endParaRPr>
          </a:p>
        </p:txBody>
      </p:sp>
      <p:pic>
        <p:nvPicPr>
          <p:cNvPr id="4" name="Picture 3"/>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12290120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194025" y="628997"/>
            <a:ext cx="7021513" cy="1216025"/>
          </a:xfrm>
        </p:spPr>
        <p:txBody>
          <a:bodyPr/>
          <a:lstStyle/>
          <a:p>
            <a:r>
              <a:rPr lang="es-PR" sz="2400" b="1" dirty="0">
                <a:solidFill>
                  <a:srgbClr val="FFC000"/>
                </a:solidFill>
                <a:effectLst>
                  <a:outerShdw blurRad="38100" dist="38100" dir="2700000" algn="tl">
                    <a:srgbClr val="000000">
                      <a:alpha val="43137"/>
                    </a:srgbClr>
                  </a:outerShdw>
                </a:effectLst>
              </a:rPr>
              <a:t>Implementando la Corresponsabilidad en la comunidad parroquial: </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1047945" y="1895808"/>
            <a:ext cx="8286808" cy="4643470"/>
          </a:xfrm>
        </p:spPr>
        <p:txBody>
          <a:bodyPr>
            <a:normAutofit lnSpcReduction="10000"/>
          </a:bodyPr>
          <a:lstStyle/>
          <a:p>
            <a:pPr>
              <a:lnSpc>
                <a:spcPct val="125000"/>
              </a:lnSpc>
              <a:buNone/>
            </a:pPr>
            <a:endParaRPr lang="es-PR" sz="1600" dirty="0">
              <a:solidFill>
                <a:schemeClr val="accent2">
                  <a:lumMod val="75000"/>
                </a:schemeClr>
              </a:solidFill>
            </a:endParaRPr>
          </a:p>
          <a:p>
            <a:pPr>
              <a:lnSpc>
                <a:spcPct val="125000"/>
              </a:lnSpc>
              <a:buFont typeface="Wingdings" pitchFamily="2" charset="2"/>
              <a:buChar char="Ø"/>
            </a:pPr>
            <a:r>
              <a:rPr lang="es-PR" dirty="0">
                <a:solidFill>
                  <a:srgbClr val="002060"/>
                </a:solidFill>
              </a:rPr>
              <a:t>Incorporar la corresponsabilidad en la predicación, liturgia, retiros de manera permanente y durante todo el año, no sólo en momentos concretos.</a:t>
            </a:r>
          </a:p>
          <a:p>
            <a:pPr>
              <a:lnSpc>
                <a:spcPct val="125000"/>
              </a:lnSpc>
              <a:buFont typeface="Wingdings" pitchFamily="2" charset="2"/>
              <a:buChar char="Ø"/>
            </a:pPr>
            <a:r>
              <a:rPr lang="es-PR" dirty="0">
                <a:solidFill>
                  <a:srgbClr val="002060"/>
                </a:solidFill>
              </a:rPr>
              <a:t>Organizar y canalizar los talentos y disposición de servicio en los diferentes ministerios u organismos que componen la parroquia:</a:t>
            </a:r>
          </a:p>
          <a:p>
            <a:pPr lvl="1">
              <a:lnSpc>
                <a:spcPct val="125000"/>
              </a:lnSpc>
              <a:buFont typeface="Wingdings" pitchFamily="2" charset="2"/>
              <a:buChar char="ü"/>
            </a:pPr>
            <a:r>
              <a:rPr lang="es-PR" sz="1800" dirty="0">
                <a:solidFill>
                  <a:srgbClr val="002060"/>
                </a:solidFill>
              </a:rPr>
              <a:t>Consejo Pastoral Parroquial</a:t>
            </a:r>
          </a:p>
          <a:p>
            <a:pPr lvl="1">
              <a:lnSpc>
                <a:spcPct val="125000"/>
              </a:lnSpc>
              <a:buFont typeface="Wingdings" pitchFamily="2" charset="2"/>
              <a:buChar char="ü"/>
            </a:pPr>
            <a:r>
              <a:rPr lang="es-PR" sz="1800" dirty="0">
                <a:solidFill>
                  <a:srgbClr val="002060"/>
                </a:solidFill>
              </a:rPr>
              <a:t>Consejo de Asuntos Económicos Parroquial</a:t>
            </a:r>
          </a:p>
          <a:p>
            <a:pPr lvl="1">
              <a:lnSpc>
                <a:spcPct val="125000"/>
              </a:lnSpc>
              <a:buFont typeface="Wingdings" pitchFamily="2" charset="2"/>
              <a:buChar char="ü"/>
            </a:pPr>
            <a:r>
              <a:rPr lang="es-PR" sz="1800" dirty="0">
                <a:solidFill>
                  <a:srgbClr val="002060"/>
                </a:solidFill>
              </a:rPr>
              <a:t>Ministerio de acogida y hospitalidad</a:t>
            </a:r>
          </a:p>
          <a:p>
            <a:pPr lvl="1">
              <a:lnSpc>
                <a:spcPct val="125000"/>
              </a:lnSpc>
              <a:buFont typeface="Wingdings" pitchFamily="2" charset="2"/>
              <a:buChar char="ü"/>
            </a:pPr>
            <a:r>
              <a:rPr lang="es-PR" sz="1800" dirty="0">
                <a:solidFill>
                  <a:srgbClr val="002060"/>
                </a:solidFill>
              </a:rPr>
              <a:t>Ministerios existentes</a:t>
            </a:r>
          </a:p>
          <a:p>
            <a:pPr lvl="1">
              <a:lnSpc>
                <a:spcPct val="125000"/>
              </a:lnSpc>
              <a:buFont typeface="Wingdings" pitchFamily="2" charset="2"/>
              <a:buChar char="ü"/>
            </a:pPr>
            <a:r>
              <a:rPr lang="es-PR" sz="1800" dirty="0">
                <a:solidFill>
                  <a:srgbClr val="002060"/>
                </a:solidFill>
              </a:rPr>
              <a:t>Nuevos ministerios</a:t>
            </a:r>
          </a:p>
          <a:p>
            <a:pPr>
              <a:lnSpc>
                <a:spcPct val="125000"/>
              </a:lnSpc>
              <a:buFont typeface="Wingdings" pitchFamily="2" charset="2"/>
              <a:buChar char="Ø"/>
            </a:pPr>
            <a:endParaRPr lang="es-PR" sz="1200" dirty="0">
              <a:solidFill>
                <a:srgbClr val="002060"/>
              </a:solidFill>
            </a:endParaRPr>
          </a:p>
          <a:p>
            <a:pPr lvl="1">
              <a:lnSpc>
                <a:spcPct val="125000"/>
              </a:lnSpc>
              <a:buNone/>
            </a:pPr>
            <a:endParaRPr lang="es-PR" dirty="0">
              <a:solidFill>
                <a:schemeClr val="accent2">
                  <a:lumMod val="75000"/>
                </a:schemeClr>
              </a:solidFill>
            </a:endParaRPr>
          </a:p>
        </p:txBody>
      </p:sp>
      <p:pic>
        <p:nvPicPr>
          <p:cNvPr id="4" name="Picture 3"/>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18091349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b="1" dirty="0">
                <a:solidFill>
                  <a:schemeClr val="accent5">
                    <a:lumMod val="50000"/>
                  </a:schemeClr>
                </a:solidFill>
                <a:effectLst>
                  <a:outerShdw blurRad="38100" dist="38100" dir="2700000" algn="tl">
                    <a:srgbClr val="000000">
                      <a:alpha val="43137"/>
                    </a:srgbClr>
                  </a:outerShdw>
                </a:effectLst>
              </a:rPr>
              <a:t>Cómo aplicar la corresponsabilidad…</a:t>
            </a:r>
          </a:p>
        </p:txBody>
      </p:sp>
      <p:sp>
        <p:nvSpPr>
          <p:cNvPr id="3" name="Content Placeholder 2"/>
          <p:cNvSpPr>
            <a:spLocks noGrp="1"/>
          </p:cNvSpPr>
          <p:nvPr>
            <p:ph idx="1"/>
          </p:nvPr>
        </p:nvSpPr>
        <p:spPr>
          <a:xfrm>
            <a:off x="785480" y="1571612"/>
            <a:ext cx="8596668" cy="3880773"/>
          </a:xfrm>
        </p:spPr>
        <p:txBody>
          <a:bodyPr/>
          <a:lstStyle/>
          <a:p>
            <a:pPr algn="ctr">
              <a:buNone/>
            </a:pPr>
            <a:r>
              <a:rPr lang="es-PR" sz="3200" b="1" dirty="0">
                <a:solidFill>
                  <a:srgbClr val="FFC000"/>
                </a:solidFill>
                <a:effectLst>
                  <a:outerShdw blurRad="38100" dist="38100" dir="2700000" algn="tl">
                    <a:srgbClr val="000000">
                      <a:alpha val="43137"/>
                    </a:srgbClr>
                  </a:outerShdw>
                </a:effectLst>
              </a:rPr>
              <a:t>LA CORRESPONSABILIDAD</a:t>
            </a:r>
          </a:p>
          <a:p>
            <a:pPr algn="ctr">
              <a:buNone/>
            </a:pPr>
            <a:r>
              <a:rPr lang="es-PR" sz="3200" b="1" dirty="0">
                <a:solidFill>
                  <a:srgbClr val="FFC000"/>
                </a:solidFill>
                <a:effectLst>
                  <a:outerShdw blurRad="38100" dist="38100" dir="2700000" algn="tl">
                    <a:srgbClr val="000000">
                      <a:alpha val="43137"/>
                    </a:srgbClr>
                  </a:outerShdw>
                </a:effectLst>
              </a:rPr>
              <a:t> UNA FORMA DE VIDA</a:t>
            </a:r>
          </a:p>
        </p:txBody>
      </p:sp>
      <p:pic>
        <p:nvPicPr>
          <p:cNvPr id="1026" name="Picture 2" descr="C:\Users\Luz Dary Zapata\Pictures\CORRESPONSABILIDAD 1.jpg"/>
          <p:cNvPicPr>
            <a:picLocks noChangeAspect="1" noChangeArrowheads="1"/>
          </p:cNvPicPr>
          <p:nvPr/>
        </p:nvPicPr>
        <p:blipFill>
          <a:blip r:embed="rId2" cstate="print"/>
          <a:srcRect/>
          <a:stretch>
            <a:fillRect/>
          </a:stretch>
        </p:blipFill>
        <p:spPr bwMode="auto">
          <a:xfrm>
            <a:off x="2608815" y="2892412"/>
            <a:ext cx="4905889" cy="3581299"/>
          </a:xfrm>
          <a:prstGeom prst="rect">
            <a:avLst/>
          </a:prstGeom>
          <a:noFill/>
        </p:spPr>
      </p:pic>
      <p:pic>
        <p:nvPicPr>
          <p:cNvPr id="6" name="Picture 5"/>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18875684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308967" y="537558"/>
            <a:ext cx="7021513" cy="1216025"/>
          </a:xfrm>
        </p:spPr>
        <p:txBody>
          <a:bodyPr/>
          <a:lstStyle/>
          <a:p>
            <a:r>
              <a:rPr lang="es-PR" sz="2400" b="1" dirty="0">
                <a:solidFill>
                  <a:srgbClr val="FFC000"/>
                </a:solidFill>
                <a:effectLst>
                  <a:outerShdw blurRad="38100" dist="38100" dir="2700000" algn="tl">
                    <a:srgbClr val="000000">
                      <a:alpha val="43137"/>
                    </a:srgbClr>
                  </a:outerShdw>
                </a:effectLst>
              </a:rPr>
              <a:t>Implementando la Corresponsabilidad en la comunidad parroquial: </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948573" y="1804369"/>
            <a:ext cx="8501122" cy="4643470"/>
          </a:xfrm>
        </p:spPr>
        <p:txBody>
          <a:bodyPr/>
          <a:lstStyle/>
          <a:p>
            <a:pPr>
              <a:lnSpc>
                <a:spcPct val="125000"/>
              </a:lnSpc>
              <a:buNone/>
            </a:pPr>
            <a:endParaRPr lang="es-PR" sz="300" dirty="0">
              <a:solidFill>
                <a:schemeClr val="accent2">
                  <a:lumMod val="75000"/>
                </a:schemeClr>
              </a:solidFill>
            </a:endParaRPr>
          </a:p>
          <a:p>
            <a:pPr>
              <a:lnSpc>
                <a:spcPct val="125000"/>
              </a:lnSpc>
              <a:buFont typeface="Wingdings" pitchFamily="2" charset="2"/>
              <a:buChar char="Ø"/>
            </a:pPr>
            <a:r>
              <a:rPr lang="es-PR" sz="1600" dirty="0">
                <a:solidFill>
                  <a:srgbClr val="002060"/>
                </a:solidFill>
              </a:rPr>
              <a:t>Rendir periódicamente informes de dones recibidos y su empleo (Tiempo, Talento y Tesoro) a la comunidad parroquial y a la diócesis (al menos anualmente)</a:t>
            </a:r>
          </a:p>
          <a:p>
            <a:pPr>
              <a:lnSpc>
                <a:spcPct val="125000"/>
              </a:lnSpc>
              <a:buFont typeface="Wingdings" pitchFamily="2" charset="2"/>
              <a:buChar char="Ø"/>
            </a:pPr>
            <a:r>
              <a:rPr lang="es-PR" sz="1600" dirty="0">
                <a:solidFill>
                  <a:srgbClr val="002060"/>
                </a:solidFill>
              </a:rPr>
              <a:t>Incorporar la corresponsabilidad en todas las instancias de oración y formación (niños, Jóvenes, matrimonios, solteros, viudos, divorciados, entre otros)</a:t>
            </a:r>
          </a:p>
          <a:p>
            <a:pPr>
              <a:lnSpc>
                <a:spcPct val="125000"/>
              </a:lnSpc>
              <a:buFont typeface="Wingdings" pitchFamily="2" charset="2"/>
              <a:buChar char="Ø"/>
            </a:pPr>
            <a:r>
              <a:rPr lang="es-PR" sz="1600" dirty="0">
                <a:solidFill>
                  <a:srgbClr val="002060"/>
                </a:solidFill>
              </a:rPr>
              <a:t>Practicar la comunión de bienes con la diócesis y la Iglesia universal mediante iniciativas concretas.</a:t>
            </a:r>
          </a:p>
          <a:p>
            <a:pPr>
              <a:lnSpc>
                <a:spcPct val="125000"/>
              </a:lnSpc>
              <a:buFont typeface="Wingdings" pitchFamily="2" charset="2"/>
              <a:buChar char="Ø"/>
            </a:pPr>
            <a:r>
              <a:rPr lang="es-PR" sz="1600" dirty="0">
                <a:solidFill>
                  <a:srgbClr val="002060"/>
                </a:solidFill>
              </a:rPr>
              <a:t>Establecer un proceso formal de compromiso de aporte de Tiempo, Talento y Tesoro por parte de los fieles a la comunidad  Parroquial.</a:t>
            </a:r>
          </a:p>
          <a:p>
            <a:pPr>
              <a:lnSpc>
                <a:spcPct val="125000"/>
              </a:lnSpc>
              <a:buFont typeface="Wingdings" pitchFamily="2" charset="2"/>
              <a:buChar char="Ø"/>
            </a:pPr>
            <a:r>
              <a:rPr lang="es-PR" sz="1600" dirty="0">
                <a:solidFill>
                  <a:srgbClr val="002060"/>
                </a:solidFill>
              </a:rPr>
              <a:t>Organizar anualmente la “Feria de Ministerios”</a:t>
            </a:r>
          </a:p>
          <a:p>
            <a:pPr>
              <a:lnSpc>
                <a:spcPct val="125000"/>
              </a:lnSpc>
              <a:buFont typeface="Wingdings" pitchFamily="2" charset="2"/>
              <a:buChar char="Ø"/>
            </a:pPr>
            <a:r>
              <a:rPr lang="es-PR" sz="1600" dirty="0">
                <a:solidFill>
                  <a:srgbClr val="002060"/>
                </a:solidFill>
              </a:rPr>
              <a:t>Organizar un equipo de laicos que puedan ofrecer testimonio de este estilo de vida para motivar a los demás.</a:t>
            </a:r>
          </a:p>
          <a:p>
            <a:pPr>
              <a:lnSpc>
                <a:spcPct val="125000"/>
              </a:lnSpc>
              <a:buFont typeface="Wingdings" pitchFamily="2" charset="2"/>
              <a:buChar char="Ø"/>
            </a:pPr>
            <a:endParaRPr lang="es-PR" dirty="0">
              <a:solidFill>
                <a:schemeClr val="accent2">
                  <a:lumMod val="75000"/>
                </a:schemeClr>
              </a:solidFill>
            </a:endParaRPr>
          </a:p>
          <a:p>
            <a:pPr>
              <a:lnSpc>
                <a:spcPct val="125000"/>
              </a:lnSpc>
              <a:buFont typeface="Wingdings" pitchFamily="2" charset="2"/>
              <a:buChar char="Ø"/>
            </a:pPr>
            <a:endParaRPr lang="es-PR" dirty="0">
              <a:solidFill>
                <a:schemeClr val="accent2">
                  <a:lumMod val="75000"/>
                </a:schemeClr>
              </a:solidFill>
            </a:endParaRPr>
          </a:p>
          <a:p>
            <a:pPr>
              <a:lnSpc>
                <a:spcPct val="125000"/>
              </a:lnSpc>
              <a:buFont typeface="Wingdings" pitchFamily="2" charset="2"/>
              <a:buChar char="Ø"/>
            </a:pPr>
            <a:endParaRPr lang="es-PR" sz="1200" dirty="0">
              <a:solidFill>
                <a:schemeClr val="accent2">
                  <a:lumMod val="75000"/>
                </a:schemeClr>
              </a:solidFill>
            </a:endParaRPr>
          </a:p>
          <a:p>
            <a:pPr lvl="1">
              <a:lnSpc>
                <a:spcPct val="125000"/>
              </a:lnSpc>
              <a:buNone/>
            </a:pPr>
            <a:endParaRPr lang="es-PR" dirty="0">
              <a:solidFill>
                <a:schemeClr val="accent2">
                  <a:lumMod val="75000"/>
                </a:schemeClr>
              </a:solidFill>
            </a:endParaRPr>
          </a:p>
        </p:txBody>
      </p:sp>
      <p:pic>
        <p:nvPicPr>
          <p:cNvPr id="4" name="Picture 3"/>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37841648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159338" y="587434"/>
            <a:ext cx="7021513" cy="1216025"/>
          </a:xfrm>
        </p:spPr>
        <p:txBody>
          <a:bodyPr/>
          <a:lstStyle/>
          <a:p>
            <a:r>
              <a:rPr lang="es-PR" sz="2400" b="1" dirty="0">
                <a:solidFill>
                  <a:srgbClr val="FFC000"/>
                </a:solidFill>
                <a:effectLst>
                  <a:outerShdw blurRad="38100" dist="38100" dir="2700000" algn="tl">
                    <a:srgbClr val="000000">
                      <a:alpha val="43137"/>
                    </a:srgbClr>
                  </a:outerShdw>
                </a:effectLst>
              </a:rPr>
              <a:t>Implementando la Corresponsabilidad en la comunidad parroquial: </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798944" y="1854245"/>
            <a:ext cx="8501122" cy="4643470"/>
          </a:xfrm>
        </p:spPr>
        <p:txBody>
          <a:bodyPr/>
          <a:lstStyle/>
          <a:p>
            <a:pPr>
              <a:lnSpc>
                <a:spcPct val="125000"/>
              </a:lnSpc>
              <a:buNone/>
            </a:pPr>
            <a:endParaRPr lang="es-PR" sz="300" dirty="0">
              <a:solidFill>
                <a:schemeClr val="accent2">
                  <a:lumMod val="75000"/>
                </a:schemeClr>
              </a:solidFill>
            </a:endParaRPr>
          </a:p>
          <a:p>
            <a:pPr>
              <a:lnSpc>
                <a:spcPct val="125000"/>
              </a:lnSpc>
              <a:buFont typeface="Wingdings" pitchFamily="2" charset="2"/>
              <a:buChar char="Ø"/>
            </a:pPr>
            <a:r>
              <a:rPr lang="es-PR" dirty="0">
                <a:solidFill>
                  <a:srgbClr val="002060"/>
                </a:solidFill>
              </a:rPr>
              <a:t>Introducir la corresponsabilidad como estilo de vida conlleva un proceso de conversión personal y comunitario</a:t>
            </a:r>
          </a:p>
          <a:p>
            <a:pPr>
              <a:lnSpc>
                <a:spcPct val="125000"/>
              </a:lnSpc>
              <a:buFont typeface="Wingdings" pitchFamily="2" charset="2"/>
              <a:buChar char="Ø"/>
            </a:pPr>
            <a:r>
              <a:rPr lang="es-PR" dirty="0">
                <a:solidFill>
                  <a:srgbClr val="002060"/>
                </a:solidFill>
              </a:rPr>
              <a:t>No es solo recibir información, sino aceptar su veracidad confiando en Dios</a:t>
            </a:r>
          </a:p>
          <a:p>
            <a:pPr>
              <a:lnSpc>
                <a:spcPct val="125000"/>
              </a:lnSpc>
              <a:buFont typeface="Wingdings" pitchFamily="2" charset="2"/>
              <a:buChar char="Ø"/>
            </a:pPr>
            <a:r>
              <a:rPr lang="es-PR" dirty="0">
                <a:solidFill>
                  <a:srgbClr val="002060"/>
                </a:solidFill>
              </a:rPr>
              <a:t>Es hacer lo que nos toca para dejarle a El hacer en nosotros y a través de nuestro.</a:t>
            </a:r>
          </a:p>
          <a:p>
            <a:pPr>
              <a:lnSpc>
                <a:spcPct val="125000"/>
              </a:lnSpc>
              <a:buFont typeface="Wingdings" pitchFamily="2" charset="2"/>
              <a:buChar char="Ø"/>
            </a:pPr>
            <a:r>
              <a:rPr lang="es-PR" dirty="0">
                <a:solidFill>
                  <a:srgbClr val="002060"/>
                </a:solidFill>
              </a:rPr>
              <a:t>Es hacer lo que nos toca apoyados en Dios y su gracia, no en nosotros.</a:t>
            </a:r>
          </a:p>
          <a:p>
            <a:pPr>
              <a:lnSpc>
                <a:spcPct val="125000"/>
              </a:lnSpc>
              <a:buFont typeface="Wingdings" pitchFamily="2" charset="2"/>
              <a:buChar char="Ø"/>
            </a:pPr>
            <a:endParaRPr lang="es-PR" sz="500" dirty="0">
              <a:solidFill>
                <a:schemeClr val="accent2">
                  <a:lumMod val="75000"/>
                </a:schemeClr>
              </a:solidFill>
            </a:endParaRPr>
          </a:p>
          <a:p>
            <a:pPr algn="ctr">
              <a:lnSpc>
                <a:spcPct val="125000"/>
              </a:lnSpc>
              <a:buNone/>
            </a:pPr>
            <a:r>
              <a:rPr lang="es-PR" sz="2000" b="1" dirty="0">
                <a:solidFill>
                  <a:srgbClr val="FFC000"/>
                </a:solidFill>
                <a:effectLst>
                  <a:outerShdw blurRad="38100" dist="38100" dir="2700000" algn="tl">
                    <a:srgbClr val="000000">
                      <a:alpha val="43137"/>
                    </a:srgbClr>
                  </a:outerShdw>
                </a:effectLst>
              </a:rPr>
              <a:t>Todo el proceso de implementación de la Corresponsabilidad Cristiana en su Parroquia debe darse SIEMPRE acompañado de ORACION.</a:t>
            </a:r>
            <a:endParaRPr lang="es-PR" b="1" dirty="0">
              <a:solidFill>
                <a:srgbClr val="FFC000"/>
              </a:solidFill>
              <a:effectLst>
                <a:outerShdw blurRad="38100" dist="38100" dir="2700000" algn="tl">
                  <a:srgbClr val="000000">
                    <a:alpha val="43137"/>
                  </a:srgbClr>
                </a:outerShdw>
              </a:effectLst>
            </a:endParaRPr>
          </a:p>
          <a:p>
            <a:pPr>
              <a:lnSpc>
                <a:spcPct val="125000"/>
              </a:lnSpc>
              <a:buFont typeface="Wingdings" pitchFamily="2" charset="2"/>
              <a:buChar char="Ø"/>
            </a:pPr>
            <a:endParaRPr lang="es-PR" sz="1600" dirty="0">
              <a:solidFill>
                <a:schemeClr val="accent2">
                  <a:lumMod val="75000"/>
                </a:schemeClr>
              </a:solidFill>
            </a:endParaRPr>
          </a:p>
          <a:p>
            <a:pPr>
              <a:lnSpc>
                <a:spcPct val="125000"/>
              </a:lnSpc>
              <a:buFont typeface="Wingdings" pitchFamily="2" charset="2"/>
              <a:buChar char="Ø"/>
            </a:pPr>
            <a:endParaRPr lang="es-PR" dirty="0">
              <a:solidFill>
                <a:schemeClr val="accent2">
                  <a:lumMod val="75000"/>
                </a:schemeClr>
              </a:solidFill>
            </a:endParaRPr>
          </a:p>
          <a:p>
            <a:pPr>
              <a:lnSpc>
                <a:spcPct val="125000"/>
              </a:lnSpc>
              <a:buFont typeface="Wingdings" pitchFamily="2" charset="2"/>
              <a:buChar char="Ø"/>
            </a:pPr>
            <a:endParaRPr lang="es-PR" dirty="0">
              <a:solidFill>
                <a:schemeClr val="accent2">
                  <a:lumMod val="75000"/>
                </a:schemeClr>
              </a:solidFill>
            </a:endParaRPr>
          </a:p>
          <a:p>
            <a:pPr>
              <a:lnSpc>
                <a:spcPct val="125000"/>
              </a:lnSpc>
              <a:buFont typeface="Wingdings" pitchFamily="2" charset="2"/>
              <a:buChar char="Ø"/>
            </a:pPr>
            <a:endParaRPr lang="es-PR" sz="1200" dirty="0">
              <a:solidFill>
                <a:schemeClr val="accent2">
                  <a:lumMod val="75000"/>
                </a:schemeClr>
              </a:solidFill>
            </a:endParaRPr>
          </a:p>
          <a:p>
            <a:pPr lvl="1">
              <a:lnSpc>
                <a:spcPct val="125000"/>
              </a:lnSpc>
              <a:buNone/>
            </a:pPr>
            <a:endParaRPr lang="es-PR" dirty="0">
              <a:solidFill>
                <a:schemeClr val="accent2">
                  <a:lumMod val="75000"/>
                </a:schemeClr>
              </a:solidFill>
            </a:endParaRPr>
          </a:p>
        </p:txBody>
      </p:sp>
      <p:pic>
        <p:nvPicPr>
          <p:cNvPr id="4" name="Picture 3"/>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17512887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192589" y="429492"/>
            <a:ext cx="7021513" cy="1216025"/>
          </a:xfrm>
        </p:spPr>
        <p:txBody>
          <a:bodyPr/>
          <a:lstStyle/>
          <a:p>
            <a:r>
              <a:rPr lang="es-PR" sz="2400" b="1" dirty="0">
                <a:solidFill>
                  <a:srgbClr val="FFC000"/>
                </a:solidFill>
                <a:effectLst>
                  <a:outerShdw blurRad="38100" dist="38100" dir="2700000" algn="tl">
                    <a:srgbClr val="000000">
                      <a:alpha val="43137"/>
                    </a:srgbClr>
                  </a:outerShdw>
                </a:effectLst>
              </a:rPr>
              <a:t>PLAN DE ACCION PARA INTRODUCIR LA CORRESPONSBILIDAD CRISTIANA EN SU PARROQUIA:</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832195" y="1696303"/>
            <a:ext cx="8715436" cy="4643470"/>
          </a:xfrm>
        </p:spPr>
        <p:txBody>
          <a:bodyPr/>
          <a:lstStyle/>
          <a:p>
            <a:pPr>
              <a:lnSpc>
                <a:spcPct val="125000"/>
              </a:lnSpc>
              <a:buNone/>
            </a:pPr>
            <a:endParaRPr lang="es-PR" sz="300" dirty="0">
              <a:solidFill>
                <a:schemeClr val="accent2">
                  <a:lumMod val="75000"/>
                </a:schemeClr>
              </a:solidFill>
            </a:endParaRPr>
          </a:p>
          <a:p>
            <a:pPr algn="ctr">
              <a:lnSpc>
                <a:spcPct val="125000"/>
              </a:lnSpc>
              <a:buNone/>
            </a:pPr>
            <a:r>
              <a:rPr lang="es-PR" sz="2400" b="1" dirty="0">
                <a:solidFill>
                  <a:srgbClr val="002060"/>
                </a:solidFill>
                <a:effectLst>
                  <a:outerShdw blurRad="38100" dist="38100" dir="2700000" algn="tl">
                    <a:srgbClr val="000000">
                      <a:alpha val="43137"/>
                    </a:srgbClr>
                  </a:outerShdw>
                </a:effectLst>
              </a:rPr>
              <a:t>MES DE LA CORRESPONSABILIDAD </a:t>
            </a:r>
          </a:p>
          <a:p>
            <a:pPr>
              <a:lnSpc>
                <a:spcPct val="125000"/>
              </a:lnSpc>
              <a:buNone/>
            </a:pPr>
            <a:r>
              <a:rPr lang="es-PR" dirty="0">
                <a:solidFill>
                  <a:srgbClr val="002060"/>
                </a:solidFill>
              </a:rPr>
              <a:t>Las fechas para el Mes de la Corresponsabilidad Cristiana se realiza en noviembre.  La fecha de inicio puede variar de un año a otro, dependiendo del día de Acción de Gracias. </a:t>
            </a:r>
          </a:p>
          <a:p>
            <a:pPr>
              <a:lnSpc>
                <a:spcPct val="125000"/>
              </a:lnSpc>
              <a:buNone/>
            </a:pPr>
            <a:r>
              <a:rPr lang="es-PR" dirty="0">
                <a:solidFill>
                  <a:srgbClr val="002060"/>
                </a:solidFill>
              </a:rPr>
              <a:t>Este mes se compone de cuatro domingos y el ultimo domingo es el “Domingo de Acción de Gracias”.  Tendrá lugar el domingo antes de Acción de Gracias.</a:t>
            </a:r>
          </a:p>
          <a:p>
            <a:pPr>
              <a:lnSpc>
                <a:spcPct val="125000"/>
              </a:lnSpc>
              <a:buFont typeface="Wingdings" pitchFamily="2" charset="2"/>
              <a:buChar char="Ø"/>
            </a:pPr>
            <a:r>
              <a:rPr lang="es-PR" b="1" dirty="0">
                <a:solidFill>
                  <a:srgbClr val="002060"/>
                </a:solidFill>
              </a:rPr>
              <a:t>Primer Domingo: </a:t>
            </a:r>
            <a:r>
              <a:rPr lang="es-PR" dirty="0">
                <a:solidFill>
                  <a:srgbClr val="002060"/>
                </a:solidFill>
              </a:rPr>
              <a:t>“Que es la corresponsabilidad”</a:t>
            </a:r>
          </a:p>
          <a:p>
            <a:pPr>
              <a:lnSpc>
                <a:spcPct val="125000"/>
              </a:lnSpc>
              <a:buFont typeface="Wingdings" pitchFamily="2" charset="2"/>
              <a:buChar char="Ø"/>
            </a:pPr>
            <a:r>
              <a:rPr lang="es-PR" b="1" dirty="0">
                <a:solidFill>
                  <a:srgbClr val="002060"/>
                </a:solidFill>
              </a:rPr>
              <a:t>Segundo Domingo: </a:t>
            </a:r>
            <a:r>
              <a:rPr lang="es-PR" dirty="0">
                <a:solidFill>
                  <a:srgbClr val="002060"/>
                </a:solidFill>
              </a:rPr>
              <a:t>“Los Ministerios en Nuestra Parroquia”</a:t>
            </a:r>
          </a:p>
          <a:p>
            <a:pPr>
              <a:lnSpc>
                <a:spcPct val="125000"/>
              </a:lnSpc>
              <a:buFont typeface="Wingdings" pitchFamily="2" charset="2"/>
              <a:buChar char="Ø"/>
            </a:pPr>
            <a:r>
              <a:rPr lang="es-PR" b="1" dirty="0">
                <a:solidFill>
                  <a:srgbClr val="002060"/>
                </a:solidFill>
              </a:rPr>
              <a:t>Tercer Domingo</a:t>
            </a:r>
            <a:r>
              <a:rPr lang="es-PR" dirty="0">
                <a:solidFill>
                  <a:srgbClr val="002060"/>
                </a:solidFill>
              </a:rPr>
              <a:t>: </a:t>
            </a:r>
            <a:r>
              <a:rPr lang="es-PR" sz="1600" dirty="0">
                <a:solidFill>
                  <a:srgbClr val="002060"/>
                </a:solidFill>
              </a:rPr>
              <a:t>“Los Formularios de Compromiso a la Corresponsabilidad”</a:t>
            </a:r>
            <a:endParaRPr lang="es-PR" dirty="0">
              <a:solidFill>
                <a:srgbClr val="002060"/>
              </a:solidFill>
            </a:endParaRPr>
          </a:p>
          <a:p>
            <a:pPr>
              <a:lnSpc>
                <a:spcPct val="125000"/>
              </a:lnSpc>
              <a:buFont typeface="Wingdings" pitchFamily="2" charset="2"/>
              <a:buChar char="Ø"/>
            </a:pPr>
            <a:r>
              <a:rPr lang="es-PR" b="1" dirty="0">
                <a:solidFill>
                  <a:srgbClr val="002060"/>
                </a:solidFill>
              </a:rPr>
              <a:t>Cuarto Domingo</a:t>
            </a:r>
            <a:r>
              <a:rPr lang="es-PR" dirty="0">
                <a:solidFill>
                  <a:srgbClr val="002060"/>
                </a:solidFill>
              </a:rPr>
              <a:t>: “Domingo de Acción de Gracias”</a:t>
            </a:r>
          </a:p>
          <a:p>
            <a:pPr>
              <a:lnSpc>
                <a:spcPct val="125000"/>
              </a:lnSpc>
              <a:buFont typeface="Wingdings" pitchFamily="2" charset="2"/>
              <a:buChar char="Ø"/>
            </a:pPr>
            <a:endParaRPr lang="es-PR" sz="1600" dirty="0">
              <a:solidFill>
                <a:schemeClr val="accent2">
                  <a:lumMod val="75000"/>
                </a:schemeClr>
              </a:solidFill>
            </a:endParaRPr>
          </a:p>
          <a:p>
            <a:pPr>
              <a:lnSpc>
                <a:spcPct val="125000"/>
              </a:lnSpc>
              <a:buFont typeface="Wingdings" pitchFamily="2" charset="2"/>
              <a:buChar char="Ø"/>
            </a:pPr>
            <a:endParaRPr lang="es-PR" dirty="0">
              <a:solidFill>
                <a:schemeClr val="accent2">
                  <a:lumMod val="75000"/>
                </a:schemeClr>
              </a:solidFill>
            </a:endParaRPr>
          </a:p>
          <a:p>
            <a:pPr>
              <a:lnSpc>
                <a:spcPct val="125000"/>
              </a:lnSpc>
              <a:buFont typeface="Wingdings" pitchFamily="2" charset="2"/>
              <a:buChar char="Ø"/>
            </a:pPr>
            <a:endParaRPr lang="es-PR" dirty="0">
              <a:solidFill>
                <a:schemeClr val="accent2">
                  <a:lumMod val="75000"/>
                </a:schemeClr>
              </a:solidFill>
            </a:endParaRPr>
          </a:p>
          <a:p>
            <a:pPr>
              <a:lnSpc>
                <a:spcPct val="125000"/>
              </a:lnSpc>
              <a:buFont typeface="Wingdings" pitchFamily="2" charset="2"/>
              <a:buChar char="Ø"/>
            </a:pPr>
            <a:endParaRPr lang="es-PR" sz="1200" dirty="0">
              <a:solidFill>
                <a:schemeClr val="accent2">
                  <a:lumMod val="75000"/>
                </a:schemeClr>
              </a:solidFill>
            </a:endParaRPr>
          </a:p>
          <a:p>
            <a:pPr lvl="1">
              <a:lnSpc>
                <a:spcPct val="125000"/>
              </a:lnSpc>
              <a:buNone/>
            </a:pPr>
            <a:endParaRPr lang="es-PR" dirty="0">
              <a:solidFill>
                <a:schemeClr val="accent2">
                  <a:lumMod val="75000"/>
                </a:schemeClr>
              </a:solidFill>
            </a:endParaRPr>
          </a:p>
        </p:txBody>
      </p:sp>
      <p:pic>
        <p:nvPicPr>
          <p:cNvPr id="4" name="Picture 3"/>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40090463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300654" y="529245"/>
            <a:ext cx="7021513" cy="1216025"/>
          </a:xfrm>
        </p:spPr>
        <p:txBody>
          <a:bodyPr/>
          <a:lstStyle/>
          <a:p>
            <a:r>
              <a:rPr lang="es-PR" sz="2400" b="1" dirty="0">
                <a:solidFill>
                  <a:srgbClr val="FFC000"/>
                </a:solidFill>
                <a:effectLst>
                  <a:outerShdw blurRad="38100" dist="38100" dir="2700000" algn="tl">
                    <a:srgbClr val="000000">
                      <a:alpha val="43137"/>
                    </a:srgbClr>
                  </a:outerShdw>
                </a:effectLst>
              </a:rPr>
              <a:t>Implementando la Corresponsabilidad en la comunidad parroquial: </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940260" y="1796056"/>
            <a:ext cx="8643998" cy="4643470"/>
          </a:xfrm>
        </p:spPr>
        <p:txBody>
          <a:bodyPr>
            <a:normAutofit fontScale="92500" lnSpcReduction="20000"/>
          </a:bodyPr>
          <a:lstStyle/>
          <a:p>
            <a:pPr>
              <a:lnSpc>
                <a:spcPct val="125000"/>
              </a:lnSpc>
              <a:buNone/>
            </a:pPr>
            <a:endParaRPr lang="es-PR" sz="300" dirty="0">
              <a:solidFill>
                <a:schemeClr val="accent2">
                  <a:lumMod val="75000"/>
                </a:schemeClr>
              </a:solidFill>
            </a:endParaRPr>
          </a:p>
          <a:p>
            <a:pPr>
              <a:lnSpc>
                <a:spcPct val="125000"/>
              </a:lnSpc>
              <a:buNone/>
            </a:pPr>
            <a:r>
              <a:rPr lang="es-PR" b="1" dirty="0">
                <a:solidFill>
                  <a:schemeClr val="accent2">
                    <a:lumMod val="75000"/>
                  </a:schemeClr>
                </a:solidFill>
                <a:effectLst>
                  <a:outerShdw blurRad="38100" dist="38100" dir="2700000" algn="tl">
                    <a:srgbClr val="000000">
                      <a:alpha val="43137"/>
                    </a:srgbClr>
                  </a:outerShdw>
                </a:effectLst>
              </a:rPr>
              <a:t>RECURSOS :</a:t>
            </a:r>
          </a:p>
          <a:p>
            <a:pPr>
              <a:lnSpc>
                <a:spcPct val="125000"/>
              </a:lnSpc>
              <a:buFont typeface="Wingdings" pitchFamily="2" charset="2"/>
              <a:buChar char="Ø"/>
            </a:pPr>
            <a:r>
              <a:rPr lang="es-PR" sz="2000" dirty="0"/>
              <a:t>Comité Arquidiocesano de Corresponsabilidad Parroquial “CARCO”:  </a:t>
            </a:r>
            <a:r>
              <a:rPr lang="es-PR" sz="2000" dirty="0">
                <a:solidFill>
                  <a:srgbClr val="002060"/>
                </a:solidFill>
                <a:effectLst>
                  <a:outerShdw blurRad="38100" dist="38100" dir="2700000" algn="tl">
                    <a:srgbClr val="000000">
                      <a:alpha val="43137"/>
                    </a:srgbClr>
                  </a:outerShdw>
                </a:effectLst>
                <a:hlinkClick r:id="rId3"/>
              </a:rPr>
              <a:t>corresponsabilidad@arqs.org</a:t>
            </a:r>
            <a:r>
              <a:rPr lang="es-PR" sz="2000" dirty="0">
                <a:solidFill>
                  <a:srgbClr val="002060"/>
                </a:solidFill>
                <a:effectLst>
                  <a:outerShdw blurRad="38100" dist="38100" dir="2700000" algn="tl">
                    <a:srgbClr val="000000">
                      <a:alpha val="43137"/>
                    </a:srgbClr>
                  </a:outerShdw>
                </a:effectLst>
              </a:rPr>
              <a:t> </a:t>
            </a:r>
          </a:p>
          <a:p>
            <a:pPr>
              <a:lnSpc>
                <a:spcPct val="125000"/>
              </a:lnSpc>
              <a:buFont typeface="Wingdings" pitchFamily="2" charset="2"/>
              <a:buChar char="Ø"/>
            </a:pPr>
            <a:r>
              <a:rPr lang="es-PR" sz="2000" dirty="0"/>
              <a:t>Videos “Talleres de Corresponsabilidad”</a:t>
            </a:r>
          </a:p>
          <a:p>
            <a:pPr>
              <a:lnSpc>
                <a:spcPct val="125000"/>
              </a:lnSpc>
              <a:buFont typeface="Wingdings" pitchFamily="2" charset="2"/>
              <a:buChar char="Ø"/>
            </a:pPr>
            <a:r>
              <a:rPr lang="es-PR" sz="2000" dirty="0"/>
              <a:t>Carta Pastoral sobre la corresponsabilidad</a:t>
            </a:r>
          </a:p>
          <a:p>
            <a:pPr>
              <a:lnSpc>
                <a:spcPct val="125000"/>
              </a:lnSpc>
              <a:buFont typeface="Wingdings" pitchFamily="2" charset="2"/>
              <a:buChar char="Ø"/>
            </a:pPr>
            <a:r>
              <a:rPr lang="es-PR" sz="2000" dirty="0"/>
              <a:t>Manual de Recurso parroquial para la Corresponsabilidad</a:t>
            </a:r>
          </a:p>
          <a:p>
            <a:pPr>
              <a:lnSpc>
                <a:spcPct val="125000"/>
              </a:lnSpc>
              <a:buFont typeface="Wingdings" pitchFamily="2" charset="2"/>
              <a:buChar char="Ø"/>
            </a:pPr>
            <a:r>
              <a:rPr lang="es-PR" sz="2000" dirty="0"/>
              <a:t>Sitio Web de International </a:t>
            </a:r>
            <a:r>
              <a:rPr lang="es-PR" sz="2000" dirty="0" err="1"/>
              <a:t>Catholic</a:t>
            </a:r>
            <a:r>
              <a:rPr lang="es-PR" sz="2000" dirty="0"/>
              <a:t> </a:t>
            </a:r>
            <a:r>
              <a:rPr lang="es-PR" sz="2000" dirty="0" err="1"/>
              <a:t>Stewardship</a:t>
            </a:r>
            <a:r>
              <a:rPr lang="es-PR" sz="2000" dirty="0"/>
              <a:t> </a:t>
            </a:r>
            <a:r>
              <a:rPr lang="es-PR" sz="2000" dirty="0" err="1"/>
              <a:t>council</a:t>
            </a:r>
            <a:endParaRPr lang="es-PR" sz="2000" dirty="0"/>
          </a:p>
          <a:p>
            <a:pPr lvl="1">
              <a:lnSpc>
                <a:spcPct val="125000"/>
              </a:lnSpc>
              <a:buFont typeface="Wingdings" pitchFamily="2" charset="2"/>
              <a:buChar char="Ø"/>
            </a:pPr>
            <a:r>
              <a:rPr lang="es-PR" dirty="0">
                <a:solidFill>
                  <a:srgbClr val="002060"/>
                </a:solidFill>
                <a:effectLst>
                  <a:outerShdw blurRad="38100" dist="38100" dir="2700000" algn="tl">
                    <a:srgbClr val="000000">
                      <a:alpha val="43137"/>
                    </a:srgbClr>
                  </a:outerShdw>
                </a:effectLst>
                <a:hlinkClick r:id="rId4"/>
              </a:rPr>
              <a:t>www.catholicstewarsdship.org</a:t>
            </a:r>
            <a:r>
              <a:rPr lang="es-PR" dirty="0">
                <a:solidFill>
                  <a:srgbClr val="002060"/>
                </a:solidFill>
                <a:effectLst>
                  <a:outerShdw blurRad="38100" dist="38100" dir="2700000" algn="tl">
                    <a:srgbClr val="000000">
                      <a:alpha val="43137"/>
                    </a:srgbClr>
                  </a:outerShdw>
                </a:effectLst>
                <a:hlinkClick r:id="rId3"/>
              </a:rPr>
              <a:t> </a:t>
            </a:r>
          </a:p>
          <a:p>
            <a:pPr marL="469900" lvl="1" indent="-469900">
              <a:lnSpc>
                <a:spcPct val="125000"/>
              </a:lnSpc>
              <a:buFont typeface="Wingdings" pitchFamily="2" charset="2"/>
              <a:buChar char="Ø"/>
            </a:pPr>
            <a:r>
              <a:rPr lang="es-PR" sz="1800" dirty="0"/>
              <a:t>Sitio web de </a:t>
            </a:r>
            <a:r>
              <a:rPr lang="es-PR" sz="1800" dirty="0" err="1"/>
              <a:t>Our</a:t>
            </a:r>
            <a:r>
              <a:rPr lang="es-PR" sz="1800" dirty="0"/>
              <a:t> </a:t>
            </a:r>
            <a:r>
              <a:rPr lang="es-PR" sz="1800" dirty="0" err="1"/>
              <a:t>Sunday</a:t>
            </a:r>
            <a:r>
              <a:rPr lang="es-PR" sz="1800" dirty="0"/>
              <a:t> </a:t>
            </a:r>
            <a:r>
              <a:rPr lang="es-PR" sz="1800" dirty="0" err="1"/>
              <a:t>Visitor</a:t>
            </a:r>
            <a:r>
              <a:rPr lang="es-PR" sz="1800" dirty="0"/>
              <a:t>:   </a:t>
            </a:r>
            <a:r>
              <a:rPr lang="es-PR" dirty="0">
                <a:solidFill>
                  <a:srgbClr val="002060"/>
                </a:solidFill>
                <a:effectLst>
                  <a:outerShdw blurRad="38100" dist="38100" dir="2700000" algn="tl">
                    <a:srgbClr val="000000">
                      <a:alpha val="43137"/>
                    </a:srgbClr>
                  </a:outerShdw>
                </a:effectLst>
                <a:hlinkClick r:id="rId5"/>
              </a:rPr>
              <a:t>www.osv.com</a:t>
            </a:r>
            <a:r>
              <a:rPr lang="es-PR" dirty="0">
                <a:solidFill>
                  <a:srgbClr val="002060"/>
                </a:solidFill>
                <a:effectLst>
                  <a:outerShdw blurRad="38100" dist="38100" dir="2700000" algn="tl">
                    <a:srgbClr val="000000">
                      <a:alpha val="43137"/>
                    </a:srgbClr>
                  </a:outerShdw>
                </a:effectLst>
                <a:hlinkClick r:id="rId4"/>
              </a:rPr>
              <a:t> </a:t>
            </a:r>
            <a:endParaRPr lang="es-PR" dirty="0">
              <a:solidFill>
                <a:srgbClr val="002060"/>
              </a:solidFill>
              <a:effectLst>
                <a:outerShdw blurRad="38100" dist="38100" dir="2700000" algn="tl">
                  <a:srgbClr val="000000">
                    <a:alpha val="43137"/>
                  </a:srgbClr>
                </a:outerShdw>
              </a:effectLst>
              <a:hlinkClick r:id="rId6"/>
            </a:endParaRPr>
          </a:p>
          <a:p>
            <a:pPr>
              <a:lnSpc>
                <a:spcPct val="125000"/>
              </a:lnSpc>
              <a:buFont typeface="Wingdings" pitchFamily="2" charset="2"/>
              <a:buChar char="Ø"/>
            </a:pPr>
            <a:r>
              <a:rPr lang="es-PR" sz="2000" dirty="0"/>
              <a:t>Sitio web de la Diócesis Católica de Salt Late City</a:t>
            </a:r>
          </a:p>
          <a:p>
            <a:pPr lvl="1">
              <a:lnSpc>
                <a:spcPct val="125000"/>
              </a:lnSpc>
              <a:buFont typeface="Wingdings" pitchFamily="2" charset="2"/>
              <a:buChar char="Ø"/>
            </a:pPr>
            <a:r>
              <a:rPr lang="es-PR" dirty="0">
                <a:solidFill>
                  <a:srgbClr val="002060"/>
                </a:solidFill>
                <a:effectLst>
                  <a:outerShdw blurRad="38100" dist="38100" dir="2700000" algn="tl">
                    <a:srgbClr val="000000">
                      <a:alpha val="43137"/>
                    </a:srgbClr>
                  </a:outerShdw>
                </a:effectLst>
                <a:hlinkClick r:id="rId6"/>
              </a:rPr>
              <a:t>www.dioslc.org/stewardship</a:t>
            </a:r>
            <a:r>
              <a:rPr lang="es-PR" dirty="0">
                <a:solidFill>
                  <a:srgbClr val="002060"/>
                </a:solidFill>
                <a:effectLst>
                  <a:outerShdw blurRad="38100" dist="38100" dir="2700000" algn="tl">
                    <a:srgbClr val="000000">
                      <a:alpha val="43137"/>
                    </a:srgbClr>
                  </a:outerShdw>
                </a:effectLst>
              </a:rPr>
              <a:t> </a:t>
            </a:r>
            <a:endParaRPr lang="es-PR" sz="2000" dirty="0">
              <a:solidFill>
                <a:srgbClr val="002060"/>
              </a:solidFill>
              <a:effectLst>
                <a:outerShdw blurRad="38100" dist="38100" dir="2700000" algn="tl">
                  <a:srgbClr val="000000">
                    <a:alpha val="43137"/>
                  </a:srgbClr>
                </a:outerShdw>
              </a:effectLst>
            </a:endParaRPr>
          </a:p>
          <a:p>
            <a:pPr>
              <a:lnSpc>
                <a:spcPct val="125000"/>
              </a:lnSpc>
              <a:buFont typeface="Wingdings" pitchFamily="2" charset="2"/>
              <a:buChar char="Ø"/>
            </a:pPr>
            <a:endParaRPr lang="es-PR" dirty="0">
              <a:solidFill>
                <a:schemeClr val="accent2">
                  <a:lumMod val="75000"/>
                </a:schemeClr>
              </a:solidFill>
            </a:endParaRPr>
          </a:p>
          <a:p>
            <a:pPr>
              <a:lnSpc>
                <a:spcPct val="125000"/>
              </a:lnSpc>
              <a:buFont typeface="Wingdings" pitchFamily="2" charset="2"/>
              <a:buChar char="Ø"/>
            </a:pPr>
            <a:endParaRPr lang="es-PR" dirty="0">
              <a:solidFill>
                <a:schemeClr val="accent2">
                  <a:lumMod val="75000"/>
                </a:schemeClr>
              </a:solidFill>
            </a:endParaRPr>
          </a:p>
          <a:p>
            <a:pPr>
              <a:lnSpc>
                <a:spcPct val="125000"/>
              </a:lnSpc>
              <a:buFont typeface="Wingdings" pitchFamily="2" charset="2"/>
              <a:buChar char="Ø"/>
            </a:pPr>
            <a:endParaRPr lang="es-PR" sz="1200" dirty="0">
              <a:solidFill>
                <a:schemeClr val="accent2">
                  <a:lumMod val="75000"/>
                </a:schemeClr>
              </a:solidFill>
            </a:endParaRPr>
          </a:p>
          <a:p>
            <a:pPr lvl="1">
              <a:lnSpc>
                <a:spcPct val="125000"/>
              </a:lnSpc>
              <a:buNone/>
            </a:pPr>
            <a:endParaRPr lang="es-PR" dirty="0">
              <a:solidFill>
                <a:schemeClr val="accent2">
                  <a:lumMod val="75000"/>
                </a:schemeClr>
              </a:solidFill>
            </a:endParaRPr>
          </a:p>
        </p:txBody>
      </p:sp>
      <p:pic>
        <p:nvPicPr>
          <p:cNvPr id="4" name="Picture 3"/>
          <p:cNvPicPr/>
          <p:nvPr/>
        </p:nvPicPr>
        <p:blipFill>
          <a:blip r:embed="rId7"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31451516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1CB4-912C-4745-B7BB-992FD084ED82}"/>
              </a:ext>
            </a:extLst>
          </p:cNvPr>
          <p:cNvSpPr>
            <a:spLocks noGrp="1"/>
          </p:cNvSpPr>
          <p:nvPr>
            <p:ph type="title"/>
          </p:nvPr>
        </p:nvSpPr>
        <p:spPr/>
        <p:txBody>
          <a:bodyPr/>
          <a:lstStyle/>
          <a:p>
            <a:r>
              <a:rPr lang="en-US" dirty="0"/>
              <a:t>RECURSOS</a:t>
            </a:r>
          </a:p>
        </p:txBody>
      </p:sp>
      <p:sp>
        <p:nvSpPr>
          <p:cNvPr id="3" name="Content Placeholder 2">
            <a:extLst>
              <a:ext uri="{FF2B5EF4-FFF2-40B4-BE49-F238E27FC236}">
                <a16:creationId xmlns:a16="http://schemas.microsoft.com/office/drawing/2014/main" id="{A795D97A-F916-4194-A927-D0DAAE73A886}"/>
              </a:ext>
            </a:extLst>
          </p:cNvPr>
          <p:cNvSpPr>
            <a:spLocks noGrp="1"/>
          </p:cNvSpPr>
          <p:nvPr>
            <p:ph idx="1"/>
          </p:nvPr>
        </p:nvSpPr>
        <p:spPr/>
        <p:txBody>
          <a:bodyPr/>
          <a:lstStyle/>
          <a:p>
            <a:r>
              <a:rPr lang="en-US" dirty="0"/>
              <a:t>PAGINA WEB </a:t>
            </a:r>
            <a:r>
              <a:rPr lang="en-US" dirty="0">
                <a:hlinkClick r:id="rId2"/>
              </a:rPr>
              <a:t>WWW.CARCOPR.COM</a:t>
            </a:r>
            <a:endParaRPr lang="en-US" dirty="0"/>
          </a:p>
          <a:p>
            <a:r>
              <a:rPr lang="en-US" dirty="0"/>
              <a:t>TWITTER @</a:t>
            </a:r>
            <a:r>
              <a:rPr lang="en-US" dirty="0" err="1"/>
              <a:t>CARCOpr</a:t>
            </a:r>
            <a:endParaRPr lang="en-US" dirty="0"/>
          </a:p>
          <a:p>
            <a:r>
              <a:rPr lang="en-US" dirty="0"/>
              <a:t>YOU TUBE COMITE ARQUIDIOCESANO DE CORRESPONSASBILIDAD</a:t>
            </a:r>
          </a:p>
          <a:p>
            <a:endParaRPr lang="en-US" dirty="0"/>
          </a:p>
          <a:p>
            <a:endParaRPr lang="en-US" dirty="0"/>
          </a:p>
        </p:txBody>
      </p:sp>
    </p:spTree>
    <p:extLst>
      <p:ext uri="{BB962C8B-B14F-4D97-AF65-F5344CB8AC3E}">
        <p14:creationId xmlns:p14="http://schemas.microsoft.com/office/powerpoint/2010/main" val="30008947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317279" y="421179"/>
            <a:ext cx="7021513" cy="1216025"/>
          </a:xfrm>
        </p:spPr>
        <p:txBody>
          <a:bodyPr/>
          <a:lstStyle/>
          <a:p>
            <a:r>
              <a:rPr lang="es-PR" sz="2400" b="1" dirty="0">
                <a:solidFill>
                  <a:srgbClr val="FFC000"/>
                </a:solidFill>
                <a:effectLst>
                  <a:outerShdw blurRad="38100" dist="38100" dir="2700000" algn="tl">
                    <a:srgbClr val="000000">
                      <a:alpha val="43137"/>
                    </a:srgbClr>
                  </a:outerShdw>
                </a:effectLst>
              </a:rPr>
              <a:t>Implementando la Corresponsabilidad en la comunidad parroquial: </a:t>
            </a:r>
            <a:endParaRPr lang="es-PR" sz="2400" b="1" dirty="0">
              <a:solidFill>
                <a:schemeClr val="accent5">
                  <a:lumMod val="50000"/>
                </a:schemeClr>
              </a:solidFill>
              <a:effectLst>
                <a:outerShdw blurRad="38100" dist="38100" dir="2700000" algn="tl">
                  <a:srgbClr val="000000">
                    <a:alpha val="43137"/>
                  </a:srgbClr>
                </a:outerShdw>
              </a:effectLst>
            </a:endParaRPr>
          </a:p>
        </p:txBody>
      </p:sp>
      <p:sp>
        <p:nvSpPr>
          <p:cNvPr id="379907" name="Rectangle 3"/>
          <p:cNvSpPr>
            <a:spLocks noGrp="1" noChangeArrowheads="1"/>
          </p:cNvSpPr>
          <p:nvPr>
            <p:ph type="body" idx="1"/>
          </p:nvPr>
        </p:nvSpPr>
        <p:spPr>
          <a:xfrm>
            <a:off x="956885" y="1687990"/>
            <a:ext cx="8501122" cy="4643470"/>
          </a:xfrm>
        </p:spPr>
        <p:txBody>
          <a:bodyPr>
            <a:normAutofit fontScale="77500" lnSpcReduction="20000"/>
          </a:bodyPr>
          <a:lstStyle/>
          <a:p>
            <a:pPr>
              <a:lnSpc>
                <a:spcPct val="125000"/>
              </a:lnSpc>
              <a:buNone/>
            </a:pPr>
            <a:endParaRPr lang="es-PR" sz="300" dirty="0">
              <a:solidFill>
                <a:schemeClr val="accent2">
                  <a:lumMod val="75000"/>
                </a:schemeClr>
              </a:solidFill>
            </a:endParaRPr>
          </a:p>
          <a:p>
            <a:pPr>
              <a:lnSpc>
                <a:spcPct val="125000"/>
              </a:lnSpc>
              <a:buNone/>
            </a:pPr>
            <a:r>
              <a:rPr lang="es-PR" b="1" dirty="0">
                <a:solidFill>
                  <a:schemeClr val="accent2">
                    <a:lumMod val="75000"/>
                  </a:schemeClr>
                </a:solidFill>
                <a:effectLst>
                  <a:outerShdw blurRad="38100" dist="38100" dir="2700000" algn="tl">
                    <a:srgbClr val="000000">
                      <a:alpha val="43137"/>
                    </a:srgbClr>
                  </a:outerShdw>
                </a:effectLst>
              </a:rPr>
              <a:t>RECURSOS :</a:t>
            </a:r>
          </a:p>
          <a:p>
            <a:pPr>
              <a:lnSpc>
                <a:spcPct val="125000"/>
              </a:lnSpc>
              <a:buFont typeface="Wingdings" pitchFamily="2" charset="2"/>
              <a:buChar char="Ø"/>
            </a:pPr>
            <a:r>
              <a:rPr lang="es-PR" sz="1600" b="1" dirty="0">
                <a:effectLst>
                  <a:outerShdw blurRad="38100" dist="38100" dir="2700000" algn="tl">
                    <a:srgbClr val="000000">
                      <a:alpha val="43137"/>
                    </a:srgbClr>
                  </a:outerShdw>
                </a:effectLst>
              </a:rPr>
              <a:t>Las escrituras para la corresponsabilidad: Antiguo Testamento:</a:t>
            </a:r>
          </a:p>
          <a:p>
            <a:pPr lvl="1">
              <a:lnSpc>
                <a:spcPct val="125000"/>
              </a:lnSpc>
              <a:buFont typeface="Wingdings" pitchFamily="2" charset="2"/>
              <a:buChar char="Ø"/>
            </a:pPr>
            <a:r>
              <a:rPr lang="es-PR" sz="1400" b="1" dirty="0"/>
              <a:t>Deuteronomio 16, 10</a:t>
            </a:r>
          </a:p>
          <a:p>
            <a:pPr lvl="1">
              <a:lnSpc>
                <a:spcPct val="125000"/>
              </a:lnSpc>
              <a:buFont typeface="Wingdings" pitchFamily="2" charset="2"/>
              <a:buChar char="Ø"/>
            </a:pPr>
            <a:r>
              <a:rPr lang="es-PR" sz="1400" b="1" dirty="0"/>
              <a:t>Deuteronomio 26, 1-4</a:t>
            </a:r>
          </a:p>
          <a:p>
            <a:pPr lvl="1">
              <a:lnSpc>
                <a:spcPct val="125000"/>
              </a:lnSpc>
              <a:buFont typeface="Wingdings" pitchFamily="2" charset="2"/>
              <a:buChar char="Ø"/>
            </a:pPr>
            <a:r>
              <a:rPr lang="es-PR" sz="1400" b="1" dirty="0"/>
              <a:t>I Crónicas 29, 14-16</a:t>
            </a:r>
          </a:p>
          <a:p>
            <a:pPr lvl="1">
              <a:lnSpc>
                <a:spcPct val="125000"/>
              </a:lnSpc>
              <a:buFont typeface="Wingdings" pitchFamily="2" charset="2"/>
              <a:buChar char="Ø"/>
            </a:pPr>
            <a:r>
              <a:rPr lang="es-PR" sz="1400" b="1" dirty="0"/>
              <a:t>Proverbios 3, 9</a:t>
            </a:r>
          </a:p>
          <a:p>
            <a:pPr lvl="1">
              <a:lnSpc>
                <a:spcPct val="125000"/>
              </a:lnSpc>
              <a:buFont typeface="Wingdings" pitchFamily="2" charset="2"/>
              <a:buChar char="Ø"/>
            </a:pPr>
            <a:r>
              <a:rPr lang="es-PR" sz="1400" b="1" dirty="0"/>
              <a:t>Proverbios 11, 24</a:t>
            </a:r>
          </a:p>
          <a:p>
            <a:pPr lvl="1">
              <a:lnSpc>
                <a:spcPct val="125000"/>
              </a:lnSpc>
              <a:buFont typeface="Wingdings" pitchFamily="2" charset="2"/>
              <a:buChar char="Ø"/>
            </a:pPr>
            <a:r>
              <a:rPr lang="es-PR" sz="1400" b="1" dirty="0"/>
              <a:t>Eclesiástico 35, 7-10</a:t>
            </a:r>
          </a:p>
          <a:p>
            <a:pPr>
              <a:lnSpc>
                <a:spcPct val="125000"/>
              </a:lnSpc>
              <a:buFont typeface="Wingdings" pitchFamily="2" charset="2"/>
              <a:buChar char="Ø"/>
            </a:pPr>
            <a:r>
              <a:rPr lang="es-PR" sz="1600" b="1" dirty="0">
                <a:effectLst>
                  <a:outerShdw blurRad="38100" dist="38100" dir="2700000" algn="tl">
                    <a:srgbClr val="000000">
                      <a:alpha val="43137"/>
                    </a:srgbClr>
                  </a:outerShdw>
                </a:effectLst>
              </a:rPr>
              <a:t>Las escrituras para la corresponsabilidad: Nuevo Testamento:</a:t>
            </a:r>
          </a:p>
          <a:p>
            <a:pPr lvl="1">
              <a:lnSpc>
                <a:spcPct val="125000"/>
              </a:lnSpc>
              <a:buFont typeface="Wingdings" pitchFamily="2" charset="2"/>
              <a:buChar char="Ø"/>
            </a:pPr>
            <a:r>
              <a:rPr lang="es-PR" sz="1400" b="1" dirty="0"/>
              <a:t>Mateo 5, 1-12</a:t>
            </a:r>
          </a:p>
          <a:p>
            <a:pPr lvl="1">
              <a:lnSpc>
                <a:spcPct val="125000"/>
              </a:lnSpc>
              <a:buFont typeface="Wingdings" pitchFamily="2" charset="2"/>
              <a:buChar char="Ø"/>
            </a:pPr>
            <a:r>
              <a:rPr lang="es-PR" sz="1400" b="1" dirty="0"/>
              <a:t>Lucas 6, 38  / Lucas 10, 25-37  /  Lucas 12, 32-48  / Lucas 19, 1-10</a:t>
            </a:r>
          </a:p>
          <a:p>
            <a:pPr lvl="1">
              <a:lnSpc>
                <a:spcPct val="125000"/>
              </a:lnSpc>
              <a:buFont typeface="Wingdings" pitchFamily="2" charset="2"/>
              <a:buChar char="Ø"/>
            </a:pPr>
            <a:r>
              <a:rPr lang="es-PR" sz="1400" b="1" dirty="0"/>
              <a:t>Hechos 20, 35 </a:t>
            </a:r>
          </a:p>
          <a:p>
            <a:pPr lvl="1">
              <a:lnSpc>
                <a:spcPct val="125000"/>
              </a:lnSpc>
              <a:buFont typeface="Wingdings" pitchFamily="2" charset="2"/>
              <a:buChar char="Ø"/>
            </a:pPr>
            <a:r>
              <a:rPr lang="es-PR" sz="1400" b="1" dirty="0"/>
              <a:t>Romanos 12, 6-8</a:t>
            </a:r>
          </a:p>
          <a:p>
            <a:pPr lvl="1">
              <a:lnSpc>
                <a:spcPct val="125000"/>
              </a:lnSpc>
              <a:buFont typeface="Wingdings" pitchFamily="2" charset="2"/>
              <a:buChar char="Ø"/>
            </a:pPr>
            <a:r>
              <a:rPr lang="es-PR" sz="1400" b="1" dirty="0"/>
              <a:t>1 Corintios 4, 1</a:t>
            </a:r>
          </a:p>
          <a:p>
            <a:pPr>
              <a:lnSpc>
                <a:spcPct val="125000"/>
              </a:lnSpc>
              <a:buFont typeface="Wingdings" pitchFamily="2" charset="2"/>
              <a:buChar char="Ø"/>
            </a:pPr>
            <a:endParaRPr lang="es-PR" sz="1200" dirty="0">
              <a:solidFill>
                <a:schemeClr val="accent2">
                  <a:lumMod val="75000"/>
                </a:schemeClr>
              </a:solidFill>
            </a:endParaRPr>
          </a:p>
          <a:p>
            <a:pPr lvl="1">
              <a:lnSpc>
                <a:spcPct val="125000"/>
              </a:lnSpc>
              <a:buNone/>
            </a:pPr>
            <a:endParaRPr lang="es-PR" dirty="0">
              <a:solidFill>
                <a:schemeClr val="accent2">
                  <a:lumMod val="75000"/>
                </a:schemeClr>
              </a:solidFill>
            </a:endParaRPr>
          </a:p>
        </p:txBody>
      </p:sp>
      <p:pic>
        <p:nvPicPr>
          <p:cNvPr id="4" name="Picture 3"/>
          <p:cNvPicPr/>
          <p:nvPr/>
        </p:nvPicPr>
        <p:blipFill>
          <a:blip r:embed="rId3"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9891917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38348" y="6199195"/>
            <a:ext cx="5143536" cy="476250"/>
          </a:xfrm>
        </p:spPr>
        <p:txBody>
          <a:bodyPr/>
          <a:lstStyle/>
          <a:p>
            <a:r>
              <a:rPr lang="en-US" dirty="0" err="1"/>
              <a:t>Comite</a:t>
            </a:r>
            <a:r>
              <a:rPr lang="en-US" dirty="0"/>
              <a:t> Arquidiocesano de Corresponsabilidad “</a:t>
            </a:r>
            <a:r>
              <a:rPr lang="en-US" dirty="0" err="1"/>
              <a:t>Carco</a:t>
            </a:r>
            <a:r>
              <a:rPr lang="en-US" dirty="0"/>
              <a:t>”</a:t>
            </a:r>
          </a:p>
          <a:p>
            <a:r>
              <a:rPr lang="en-US" dirty="0"/>
              <a:t>Luz Dary Zapata/Hiram Diaz</a:t>
            </a:r>
          </a:p>
        </p:txBody>
      </p:sp>
      <p:sp>
        <p:nvSpPr>
          <p:cNvPr id="452610" name="Rectangle 2"/>
          <p:cNvSpPr>
            <a:spLocks noGrp="1" noChangeArrowheads="1"/>
          </p:cNvSpPr>
          <p:nvPr>
            <p:ph type="title"/>
          </p:nvPr>
        </p:nvSpPr>
        <p:spPr>
          <a:xfrm>
            <a:off x="2098676" y="304801"/>
            <a:ext cx="7021513" cy="1216025"/>
          </a:xfrm>
        </p:spPr>
        <p:txBody>
          <a:bodyPr/>
          <a:lstStyle/>
          <a:p>
            <a:r>
              <a:rPr lang="es-PR" b="1" dirty="0">
                <a:solidFill>
                  <a:srgbClr val="FFC000"/>
                </a:solidFill>
                <a:effectLst>
                  <a:outerShdw blurRad="38100" dist="38100" dir="2700000" algn="tl">
                    <a:srgbClr val="000000">
                      <a:alpha val="43137"/>
                    </a:srgbClr>
                  </a:outerShdw>
                </a:effectLst>
              </a:rPr>
              <a:t>Cómo aplicar la corresponsabilidad…</a:t>
            </a:r>
          </a:p>
        </p:txBody>
      </p:sp>
      <p:sp>
        <p:nvSpPr>
          <p:cNvPr id="452611" name="Rectangle 3"/>
          <p:cNvSpPr>
            <a:spLocks noGrp="1" noChangeArrowheads="1"/>
          </p:cNvSpPr>
          <p:nvPr>
            <p:ph type="body" idx="1"/>
          </p:nvPr>
        </p:nvSpPr>
        <p:spPr>
          <a:xfrm>
            <a:off x="2090738" y="1730375"/>
            <a:ext cx="8001000" cy="4324350"/>
          </a:xfrm>
        </p:spPr>
        <p:txBody>
          <a:bodyPr/>
          <a:lstStyle/>
          <a:p>
            <a:pPr marL="392113" indent="-392113" algn="ctr">
              <a:buNone/>
            </a:pPr>
            <a:r>
              <a:rPr lang="es-PR" sz="2400" b="1" dirty="0"/>
              <a:t>		                          	</a:t>
            </a:r>
            <a:r>
              <a:rPr lang="es-PR" sz="3600" b="1" dirty="0"/>
              <a:t>PREGUNTAS</a:t>
            </a:r>
            <a:endParaRPr lang="es-PR" sz="4000" b="1" dirty="0">
              <a:latin typeface="Brush Script MT" pitchFamily="66" charset="0"/>
            </a:endParaRPr>
          </a:p>
        </p:txBody>
      </p:sp>
      <p:pic>
        <p:nvPicPr>
          <p:cNvPr id="7" name="Picture 6"/>
          <p:cNvPicPr/>
          <p:nvPr/>
        </p:nvPicPr>
        <p:blipFill>
          <a:blip r:embed="rId3" cstate="print"/>
          <a:srcRect/>
          <a:stretch>
            <a:fillRect/>
          </a:stretch>
        </p:blipFill>
        <p:spPr bwMode="auto">
          <a:xfrm>
            <a:off x="2238348" y="1928802"/>
            <a:ext cx="2714644" cy="4071966"/>
          </a:xfrm>
          <a:prstGeom prst="rect">
            <a:avLst/>
          </a:prstGeom>
          <a:noFill/>
          <a:ln w="9525">
            <a:noFill/>
            <a:miter lim="800000"/>
            <a:headEnd/>
            <a:tailEnd/>
          </a:ln>
        </p:spPr>
      </p:pic>
      <p:pic>
        <p:nvPicPr>
          <p:cNvPr id="8" name="Picture 6" descr="BD00028_"/>
          <p:cNvPicPr>
            <a:picLocks noChangeAspect="1" noChangeArrowheads="1"/>
          </p:cNvPicPr>
          <p:nvPr/>
        </p:nvPicPr>
        <p:blipFill>
          <a:blip r:embed="rId4" cstate="print"/>
          <a:srcRect/>
          <a:stretch>
            <a:fillRect/>
          </a:stretch>
        </p:blipFill>
        <p:spPr bwMode="auto">
          <a:xfrm>
            <a:off x="5881686" y="2428869"/>
            <a:ext cx="4203704" cy="35591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430396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112846" y="396241"/>
            <a:ext cx="8069291" cy="1216025"/>
          </a:xfrm>
        </p:spPr>
        <p:txBody>
          <a:bodyPr>
            <a:normAutofit fontScale="90000"/>
          </a:bodyPr>
          <a:lstStyle/>
          <a:p>
            <a:pPr algn="ctr"/>
            <a:br>
              <a:rPr lang="es-PR" sz="4400" b="1" dirty="0">
                <a:solidFill>
                  <a:srgbClr val="FFC000"/>
                </a:solidFill>
                <a:effectLst>
                  <a:outerShdw blurRad="38100" dist="38100" dir="2700000" algn="tl">
                    <a:srgbClr val="000000">
                      <a:alpha val="43137"/>
                    </a:srgbClr>
                  </a:outerShdw>
                </a:effectLst>
              </a:rPr>
            </a:br>
            <a:r>
              <a:rPr lang="es-PR" sz="6000" b="1" dirty="0">
                <a:solidFill>
                  <a:srgbClr val="FFC000"/>
                </a:solidFill>
                <a:effectLst>
                  <a:outerShdw blurRad="38100" dist="38100" dir="2700000" algn="tl">
                    <a:srgbClr val="000000">
                      <a:alpha val="43137"/>
                    </a:srgbClr>
                  </a:outerShdw>
                </a:effectLst>
              </a:rPr>
              <a:t>MUCHAS GRACIAS</a:t>
            </a:r>
            <a:endParaRPr lang="es-PR" sz="4400" b="1" dirty="0">
              <a:solidFill>
                <a:srgbClr val="FFC000"/>
              </a:solidFill>
              <a:effectLst>
                <a:outerShdw blurRad="38100" dist="38100" dir="2700000" algn="tl">
                  <a:srgbClr val="000000">
                    <a:alpha val="43137"/>
                  </a:srgbClr>
                </a:outerShdw>
              </a:effectLst>
            </a:endParaRPr>
          </a:p>
        </p:txBody>
      </p:sp>
      <p:sp>
        <p:nvSpPr>
          <p:cNvPr id="452611" name="Rectangle 3"/>
          <p:cNvSpPr>
            <a:spLocks noGrp="1" noChangeArrowheads="1"/>
          </p:cNvSpPr>
          <p:nvPr>
            <p:ph type="body" idx="1"/>
          </p:nvPr>
        </p:nvSpPr>
        <p:spPr>
          <a:xfrm>
            <a:off x="1809720" y="1571612"/>
            <a:ext cx="8429628" cy="4324350"/>
          </a:xfrm>
        </p:spPr>
        <p:txBody>
          <a:bodyPr/>
          <a:lstStyle/>
          <a:p>
            <a:pPr marL="392113" indent="-392113">
              <a:buNone/>
            </a:pPr>
            <a:r>
              <a:rPr lang="es-PR" sz="2400" b="1" dirty="0"/>
              <a:t>		</a:t>
            </a:r>
            <a:endParaRPr lang="es-PR" sz="4000" b="1" dirty="0">
              <a:latin typeface="Brush Script MT" pitchFamily="66" charset="0"/>
            </a:endParaRPr>
          </a:p>
        </p:txBody>
      </p:sp>
      <p:sp>
        <p:nvSpPr>
          <p:cNvPr id="10" name="Rectangle 3"/>
          <p:cNvSpPr txBox="1">
            <a:spLocks noChangeArrowheads="1"/>
          </p:cNvSpPr>
          <p:nvPr/>
        </p:nvSpPr>
        <p:spPr bwMode="auto">
          <a:xfrm>
            <a:off x="1038204" y="1805928"/>
            <a:ext cx="4829180" cy="432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indent="-469900" algn="ctr" defTabSz="914400" fontAlgn="base">
              <a:lnSpc>
                <a:spcPct val="90000"/>
              </a:lnSpc>
              <a:spcBef>
                <a:spcPct val="20000"/>
              </a:spcBef>
              <a:spcAft>
                <a:spcPct val="0"/>
              </a:spcAft>
              <a:buClr>
                <a:schemeClr val="accent2"/>
              </a:buClr>
              <a:defRPr/>
            </a:pPr>
            <a:r>
              <a:rPr lang="en-US" sz="5400" b="1" kern="0" dirty="0">
                <a:solidFill>
                  <a:srgbClr val="002060"/>
                </a:solidFill>
                <a:latin typeface="French Script MT" pitchFamily="66" charset="0"/>
                <a:cs typeface="Arabic Typesetting" pitchFamily="66" charset="-78"/>
              </a:rPr>
              <a:t>“Dios </a:t>
            </a:r>
            <a:r>
              <a:rPr lang="en-US" sz="5400" b="1" kern="0" dirty="0" err="1">
                <a:solidFill>
                  <a:srgbClr val="002060"/>
                </a:solidFill>
                <a:latin typeface="French Script MT" pitchFamily="66" charset="0"/>
                <a:cs typeface="Arabic Typesetting" pitchFamily="66" charset="-78"/>
              </a:rPr>
              <a:t>nos</a:t>
            </a:r>
            <a:r>
              <a:rPr lang="en-US" sz="5400" b="1" kern="0" dirty="0">
                <a:solidFill>
                  <a:srgbClr val="002060"/>
                </a:solidFill>
                <a:latin typeface="French Script MT" pitchFamily="66" charset="0"/>
                <a:cs typeface="Arabic Typesetting" pitchFamily="66" charset="-78"/>
              </a:rPr>
              <a:t> ha dado a </a:t>
            </a:r>
            <a:r>
              <a:rPr lang="en-US" sz="5400" b="1" kern="0" dirty="0" err="1">
                <a:solidFill>
                  <a:srgbClr val="002060"/>
                </a:solidFill>
                <a:latin typeface="French Script MT" pitchFamily="66" charset="0"/>
                <a:cs typeface="Arabic Typesetting" pitchFamily="66" charset="-78"/>
              </a:rPr>
              <a:t>cada</a:t>
            </a:r>
            <a:r>
              <a:rPr lang="en-US" sz="5400" b="1" kern="0" dirty="0">
                <a:solidFill>
                  <a:srgbClr val="002060"/>
                </a:solidFill>
                <a:latin typeface="French Script MT" pitchFamily="66" charset="0"/>
                <a:cs typeface="Arabic Typesetting" pitchFamily="66" charset="-78"/>
              </a:rPr>
              <a:t> </a:t>
            </a:r>
            <a:r>
              <a:rPr lang="en-US" sz="5400" b="1" kern="0" dirty="0" err="1">
                <a:solidFill>
                  <a:srgbClr val="002060"/>
                </a:solidFill>
                <a:latin typeface="French Script MT" pitchFamily="66" charset="0"/>
                <a:cs typeface="Arabic Typesetting" pitchFamily="66" charset="-78"/>
              </a:rPr>
              <a:t>uno</a:t>
            </a:r>
            <a:r>
              <a:rPr lang="en-US" sz="5400" b="1" kern="0" dirty="0">
                <a:solidFill>
                  <a:srgbClr val="002060"/>
                </a:solidFill>
                <a:latin typeface="French Script MT" pitchFamily="66" charset="0"/>
                <a:cs typeface="Arabic Typesetting" pitchFamily="66" charset="-78"/>
              </a:rPr>
              <a:t> de </a:t>
            </a:r>
            <a:r>
              <a:rPr lang="en-US" sz="5400" b="1" kern="0" dirty="0" err="1">
                <a:solidFill>
                  <a:srgbClr val="002060"/>
                </a:solidFill>
                <a:latin typeface="French Script MT" pitchFamily="66" charset="0"/>
                <a:cs typeface="Arabic Typesetting" pitchFamily="66" charset="-78"/>
              </a:rPr>
              <a:t>nosotros</a:t>
            </a:r>
            <a:r>
              <a:rPr lang="en-US" sz="5400" b="1" kern="0" dirty="0">
                <a:solidFill>
                  <a:srgbClr val="002060"/>
                </a:solidFill>
                <a:latin typeface="French Script MT" pitchFamily="66" charset="0"/>
                <a:cs typeface="Arabic Typesetting" pitchFamily="66" charset="-78"/>
              </a:rPr>
              <a:t> </a:t>
            </a:r>
            <a:r>
              <a:rPr lang="en-US" sz="5400" b="1" kern="0" dirty="0" err="1">
                <a:solidFill>
                  <a:srgbClr val="002060"/>
                </a:solidFill>
                <a:latin typeface="French Script MT" pitchFamily="66" charset="0"/>
                <a:cs typeface="Arabic Typesetting" pitchFamily="66" charset="-78"/>
              </a:rPr>
              <a:t>algo</a:t>
            </a:r>
            <a:r>
              <a:rPr lang="en-US" sz="5400" b="1" kern="0" dirty="0">
                <a:solidFill>
                  <a:srgbClr val="002060"/>
                </a:solidFill>
                <a:latin typeface="French Script MT" pitchFamily="66" charset="0"/>
                <a:cs typeface="Arabic Typesetting" pitchFamily="66" charset="-78"/>
              </a:rPr>
              <a:t> </a:t>
            </a:r>
            <a:r>
              <a:rPr lang="en-US" sz="5400" b="1" kern="0" dirty="0" err="1">
                <a:solidFill>
                  <a:srgbClr val="002060"/>
                </a:solidFill>
                <a:latin typeface="French Script MT" pitchFamily="66" charset="0"/>
                <a:cs typeface="Arabic Typesetting" pitchFamily="66" charset="-78"/>
              </a:rPr>
              <a:t>que</a:t>
            </a:r>
            <a:r>
              <a:rPr lang="en-US" sz="5400" b="1" kern="0" dirty="0">
                <a:solidFill>
                  <a:srgbClr val="002060"/>
                </a:solidFill>
                <a:latin typeface="French Script MT" pitchFamily="66" charset="0"/>
                <a:cs typeface="Arabic Typesetting" pitchFamily="66" charset="-78"/>
              </a:rPr>
              <a:t> </a:t>
            </a:r>
            <a:r>
              <a:rPr lang="en-US" sz="5400" b="1" kern="0" dirty="0" err="1">
                <a:solidFill>
                  <a:srgbClr val="002060"/>
                </a:solidFill>
                <a:latin typeface="French Script MT" pitchFamily="66" charset="0"/>
                <a:cs typeface="Arabic Typesetting" pitchFamily="66" charset="-78"/>
              </a:rPr>
              <a:t>hacer</a:t>
            </a:r>
            <a:r>
              <a:rPr lang="en-US" sz="5400" b="1" kern="0" dirty="0">
                <a:solidFill>
                  <a:srgbClr val="002060"/>
                </a:solidFill>
                <a:latin typeface="French Script MT" pitchFamily="66" charset="0"/>
                <a:cs typeface="Arabic Typesetting" pitchFamily="66" charset="-78"/>
              </a:rPr>
              <a:t> </a:t>
            </a:r>
            <a:r>
              <a:rPr lang="en-US" sz="5400" b="1" kern="0" dirty="0" err="1">
                <a:solidFill>
                  <a:srgbClr val="002060"/>
                </a:solidFill>
                <a:latin typeface="French Script MT" pitchFamily="66" charset="0"/>
                <a:cs typeface="Arabic Typesetting" pitchFamily="66" charset="-78"/>
              </a:rPr>
              <a:t>que</a:t>
            </a:r>
            <a:r>
              <a:rPr lang="en-US" sz="5400" b="1" kern="0" dirty="0">
                <a:solidFill>
                  <a:srgbClr val="002060"/>
                </a:solidFill>
                <a:latin typeface="French Script MT" pitchFamily="66" charset="0"/>
                <a:cs typeface="Arabic Typesetting" pitchFamily="66" charset="-78"/>
              </a:rPr>
              <a:t> </a:t>
            </a:r>
            <a:r>
              <a:rPr lang="en-US" sz="5400" b="1" kern="0" dirty="0" err="1">
                <a:solidFill>
                  <a:srgbClr val="002060"/>
                </a:solidFill>
                <a:latin typeface="French Script MT" pitchFamily="66" charset="0"/>
                <a:cs typeface="Arabic Typesetting" pitchFamily="66" charset="-78"/>
              </a:rPr>
              <a:t>nadie</a:t>
            </a:r>
            <a:r>
              <a:rPr lang="en-US" sz="5400" b="1" kern="0" dirty="0">
                <a:solidFill>
                  <a:srgbClr val="002060"/>
                </a:solidFill>
                <a:latin typeface="French Script MT" pitchFamily="66" charset="0"/>
                <a:cs typeface="Arabic Typesetting" pitchFamily="66" charset="-78"/>
              </a:rPr>
              <a:t> </a:t>
            </a:r>
            <a:r>
              <a:rPr lang="en-US" sz="5400" b="1" kern="0" dirty="0" err="1">
                <a:solidFill>
                  <a:srgbClr val="002060"/>
                </a:solidFill>
                <a:latin typeface="French Script MT" pitchFamily="66" charset="0"/>
                <a:cs typeface="Arabic Typesetting" pitchFamily="66" charset="-78"/>
              </a:rPr>
              <a:t>más</a:t>
            </a:r>
            <a:r>
              <a:rPr lang="en-US" sz="5400" b="1" kern="0" dirty="0">
                <a:solidFill>
                  <a:srgbClr val="002060"/>
                </a:solidFill>
                <a:latin typeface="French Script MT" pitchFamily="66" charset="0"/>
                <a:cs typeface="Arabic Typesetting" pitchFamily="66" charset="-78"/>
              </a:rPr>
              <a:t> en la Tierra </a:t>
            </a:r>
            <a:r>
              <a:rPr lang="en-US" sz="5400" b="1" kern="0" dirty="0" err="1">
                <a:solidFill>
                  <a:srgbClr val="002060"/>
                </a:solidFill>
                <a:latin typeface="French Script MT" pitchFamily="66" charset="0"/>
                <a:cs typeface="Arabic Typesetting" pitchFamily="66" charset="-78"/>
              </a:rPr>
              <a:t>puede</a:t>
            </a:r>
            <a:r>
              <a:rPr lang="en-US" sz="5400" b="1" kern="0" dirty="0">
                <a:solidFill>
                  <a:srgbClr val="002060"/>
                </a:solidFill>
                <a:latin typeface="French Script MT" pitchFamily="66" charset="0"/>
                <a:cs typeface="Arabic Typesetting" pitchFamily="66" charset="-78"/>
              </a:rPr>
              <a:t> </a:t>
            </a:r>
            <a:r>
              <a:rPr lang="en-US" sz="5400" b="1" kern="0" dirty="0" err="1">
                <a:solidFill>
                  <a:srgbClr val="002060"/>
                </a:solidFill>
                <a:latin typeface="French Script MT" pitchFamily="66" charset="0"/>
                <a:cs typeface="Arabic Typesetting" pitchFamily="66" charset="-78"/>
              </a:rPr>
              <a:t>hacer</a:t>
            </a:r>
            <a:r>
              <a:rPr lang="en-US" sz="5400" b="1" kern="0" dirty="0">
                <a:solidFill>
                  <a:srgbClr val="002060"/>
                </a:solidFill>
                <a:latin typeface="French Script MT" pitchFamily="66" charset="0"/>
                <a:cs typeface="Arabic Typesetting" pitchFamily="66" charset="-78"/>
              </a:rPr>
              <a:t>”.</a:t>
            </a:r>
          </a:p>
        </p:txBody>
      </p:sp>
      <p:pic>
        <p:nvPicPr>
          <p:cNvPr id="8" name="Content Placeholder 5" descr="C:\Users\Luz Dary Zapata\Pictures\icsc-2011-conference.jpg"/>
          <p:cNvPicPr>
            <a:picLocks/>
          </p:cNvPicPr>
          <p:nvPr/>
        </p:nvPicPr>
        <p:blipFill>
          <a:blip r:embed="rId3" cstate="print"/>
          <a:srcRect/>
          <a:stretch>
            <a:fillRect/>
          </a:stretch>
        </p:blipFill>
        <p:spPr bwMode="auto">
          <a:xfrm>
            <a:off x="6110302" y="1805928"/>
            <a:ext cx="2895600" cy="4127500"/>
          </a:xfrm>
          <a:prstGeom prst="rect">
            <a:avLst/>
          </a:prstGeom>
          <a:noFill/>
          <a:ln w="9525">
            <a:noFill/>
            <a:miter lim="800000"/>
            <a:headEnd/>
            <a:tailEnd/>
          </a:ln>
          <a:effectLst/>
        </p:spPr>
      </p:pic>
    </p:spTree>
    <p:extLst>
      <p:ext uri="{BB962C8B-B14F-4D97-AF65-F5344CB8AC3E}">
        <p14:creationId xmlns:p14="http://schemas.microsoft.com/office/powerpoint/2010/main" val="42648105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211" y="453007"/>
            <a:ext cx="8046589" cy="1359016"/>
          </a:xfrm>
        </p:spPr>
        <p:txBody>
          <a:bodyPr>
            <a:normAutofit/>
          </a:bodyPr>
          <a:lstStyle/>
          <a:p>
            <a:pPr algn="r">
              <a:lnSpc>
                <a:spcPct val="100000"/>
              </a:lnSpc>
            </a:pPr>
            <a:r>
              <a:rPr lang="es-ES_tradnl" sz="3200" dirty="0">
                <a:solidFill>
                  <a:schemeClr val="bg1">
                    <a:lumMod val="50000"/>
                  </a:schemeClr>
                </a:solidFill>
              </a:rPr>
              <a:t>¡Camino al discipulado!</a:t>
            </a:r>
            <a:br>
              <a:rPr lang="es-ES_tradnl" sz="3200" dirty="0">
                <a:solidFill>
                  <a:schemeClr val="bg1">
                    <a:lumMod val="50000"/>
                  </a:schemeClr>
                </a:solidFill>
              </a:rPr>
            </a:br>
            <a:r>
              <a:rPr lang="es-ES_tradnl" sz="2000" dirty="0"/>
              <a:t>Comité de Corresponsabilidad </a:t>
            </a:r>
            <a:br>
              <a:rPr lang="es-ES_tradnl" sz="2000" dirty="0"/>
            </a:br>
            <a:r>
              <a:rPr lang="es-ES_tradnl" sz="2000" dirty="0"/>
              <a:t>Parroquia María Madre de la Misericordia</a:t>
            </a:r>
          </a:p>
        </p:txBody>
      </p:sp>
      <p:sp>
        <p:nvSpPr>
          <p:cNvPr id="3" name="Content Placeholder 2"/>
          <p:cNvSpPr>
            <a:spLocks noGrp="1"/>
          </p:cNvSpPr>
          <p:nvPr>
            <p:ph idx="1"/>
          </p:nvPr>
        </p:nvSpPr>
        <p:spPr>
          <a:xfrm>
            <a:off x="1585638" y="1575033"/>
            <a:ext cx="8625162" cy="4550614"/>
          </a:xfrm>
        </p:spPr>
        <p:txBody>
          <a:bodyPr anchor="ctr" anchorCtr="0"/>
          <a:lstStyle/>
          <a:p>
            <a:pPr marL="0" indent="0" algn="ctr">
              <a:spcAft>
                <a:spcPts val="2400"/>
              </a:spcAft>
              <a:buNone/>
            </a:pPr>
            <a:r>
              <a:rPr lang="es-ES_tradnl" sz="2800" b="1" i="1" dirty="0">
                <a:solidFill>
                  <a:srgbClr val="000000"/>
                </a:solidFill>
                <a:latin typeface="Arial"/>
                <a:cs typeface="Arial"/>
              </a:rPr>
              <a:t>¡Muchas gracias, que Dios les bendiga…</a:t>
            </a:r>
          </a:p>
          <a:p>
            <a:pPr marL="0" indent="0" algn="ctr">
              <a:spcAft>
                <a:spcPts val="2400"/>
              </a:spcAft>
              <a:buNone/>
            </a:pPr>
            <a:r>
              <a:rPr lang="es-ES_tradnl" dirty="0">
                <a:solidFill>
                  <a:srgbClr val="000000"/>
                </a:solidFill>
                <a:latin typeface="Arial"/>
                <a:cs typeface="Arial"/>
              </a:rPr>
              <a:t> y les colme de dones para devolverle a Él y compartirlos con nuestros hermanos!</a:t>
            </a:r>
          </a:p>
          <a:p>
            <a:pPr marL="0" indent="0" algn="ctr">
              <a:spcBef>
                <a:spcPts val="600"/>
              </a:spcBef>
              <a:buNone/>
            </a:pPr>
            <a:r>
              <a:rPr lang="es-ES_tradnl" sz="4000" dirty="0">
                <a:solidFill>
                  <a:srgbClr val="000000"/>
                </a:solidFill>
                <a:latin typeface="Edwardian Script ITC"/>
                <a:cs typeface="Edwardian Script ITC"/>
                <a:hlinkClick r:id="" action="ppaction://customshow?id=0"/>
              </a:rPr>
              <a:t>Luz Dary Zapata e Hiram Diaz </a:t>
            </a:r>
            <a:r>
              <a:rPr lang="es-ES_tradnl" sz="4000" dirty="0" err="1">
                <a:solidFill>
                  <a:srgbClr val="000000"/>
                </a:solidFill>
                <a:latin typeface="Edwardian Script ITC"/>
                <a:cs typeface="Edwardian Script ITC"/>
                <a:hlinkClick r:id="" action="ppaction://customshow?id=0"/>
              </a:rPr>
              <a:t>Belardo</a:t>
            </a:r>
            <a:endParaRPr lang="es-ES_tradnl" sz="4000" dirty="0">
              <a:solidFill>
                <a:srgbClr val="000000"/>
              </a:solidFill>
              <a:latin typeface="Edwardian Script ITC"/>
              <a:cs typeface="Edwardian Script ITC"/>
            </a:endParaRPr>
          </a:p>
          <a:p>
            <a:pPr marL="0" indent="0" algn="ctr">
              <a:spcBef>
                <a:spcPts val="600"/>
              </a:spcBef>
              <a:buNone/>
            </a:pPr>
            <a:r>
              <a:rPr lang="es-ES_tradnl" dirty="0">
                <a:solidFill>
                  <a:srgbClr val="000000"/>
                </a:solidFill>
                <a:latin typeface="Arial"/>
                <a:cs typeface="Arial"/>
              </a:rPr>
              <a:t>8 de septiembre de 2018</a:t>
            </a:r>
          </a:p>
        </p:txBody>
      </p:sp>
    </p:spTree>
    <p:extLst>
      <p:ext uri="{BB962C8B-B14F-4D97-AF65-F5344CB8AC3E}">
        <p14:creationId xmlns:p14="http://schemas.microsoft.com/office/powerpoint/2010/main" val="37277024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72" y="285729"/>
            <a:ext cx="8001000" cy="1216025"/>
          </a:xfrm>
        </p:spPr>
        <p:txBody>
          <a:bodyPr/>
          <a:lstStyle/>
          <a:p>
            <a:r>
              <a:rPr lang="es-PR" b="1" dirty="0">
                <a:solidFill>
                  <a:schemeClr val="accent5">
                    <a:lumMod val="50000"/>
                  </a:schemeClr>
                </a:solidFill>
                <a:effectLst>
                  <a:outerShdw blurRad="38100" dist="38100" dir="2700000" algn="tl">
                    <a:srgbClr val="000000">
                      <a:alpha val="43137"/>
                    </a:srgbClr>
                  </a:outerShdw>
                </a:effectLst>
              </a:rPr>
              <a:t>Cómo aplicar la corresponsabilidad…</a:t>
            </a:r>
          </a:p>
        </p:txBody>
      </p:sp>
      <p:sp>
        <p:nvSpPr>
          <p:cNvPr id="3" name="Content Placeholder 2"/>
          <p:cNvSpPr>
            <a:spLocks noGrp="1"/>
          </p:cNvSpPr>
          <p:nvPr>
            <p:ph idx="1"/>
          </p:nvPr>
        </p:nvSpPr>
        <p:spPr>
          <a:xfrm>
            <a:off x="660708" y="1644631"/>
            <a:ext cx="8596668" cy="3880773"/>
          </a:xfrm>
        </p:spPr>
        <p:txBody>
          <a:bodyPr/>
          <a:lstStyle/>
          <a:p>
            <a:pPr>
              <a:buFont typeface="Wingdings" pitchFamily="2" charset="2"/>
              <a:buChar char="§"/>
            </a:pPr>
            <a:r>
              <a:rPr lang="es-PR" sz="2800" b="1" dirty="0">
                <a:solidFill>
                  <a:srgbClr val="FFC000"/>
                </a:solidFill>
              </a:rPr>
              <a:t>Basada en las sagradas escrituras:</a:t>
            </a:r>
          </a:p>
          <a:p>
            <a:pPr>
              <a:buNone/>
            </a:pPr>
            <a:r>
              <a:rPr lang="en-US" sz="2400" dirty="0"/>
              <a:t>“</a:t>
            </a:r>
            <a:r>
              <a:rPr lang="en-US" sz="2400" dirty="0" err="1"/>
              <a:t>Que</a:t>
            </a:r>
            <a:r>
              <a:rPr lang="en-US" sz="2400" dirty="0"/>
              <a:t> </a:t>
            </a:r>
            <a:r>
              <a:rPr lang="en-US" sz="2400" dirty="0" err="1"/>
              <a:t>Cada</a:t>
            </a:r>
            <a:r>
              <a:rPr lang="en-US" sz="2400" dirty="0"/>
              <a:t> </a:t>
            </a:r>
            <a:r>
              <a:rPr lang="en-US" sz="2400" dirty="0" err="1"/>
              <a:t>cual</a:t>
            </a:r>
            <a:r>
              <a:rPr lang="en-US" sz="2400" dirty="0"/>
              <a:t> </a:t>
            </a:r>
            <a:r>
              <a:rPr lang="en-US" sz="2400" dirty="0" err="1"/>
              <a:t>ponga</a:t>
            </a:r>
            <a:r>
              <a:rPr lang="en-US" sz="2400" dirty="0"/>
              <a:t> al </a:t>
            </a:r>
            <a:r>
              <a:rPr lang="en-US" sz="2400" dirty="0" err="1"/>
              <a:t>Servicio</a:t>
            </a:r>
            <a:r>
              <a:rPr lang="en-US" sz="2400" dirty="0"/>
              <a:t> de los </a:t>
            </a:r>
            <a:r>
              <a:rPr lang="en-US" sz="2400" dirty="0" err="1"/>
              <a:t>demás</a:t>
            </a:r>
            <a:r>
              <a:rPr lang="en-US" sz="2400" dirty="0"/>
              <a:t> la </a:t>
            </a:r>
            <a:r>
              <a:rPr lang="en-US" sz="2400" dirty="0" err="1"/>
              <a:t>gracia</a:t>
            </a:r>
            <a:r>
              <a:rPr lang="en-US" sz="2400" dirty="0"/>
              <a:t> </a:t>
            </a:r>
            <a:r>
              <a:rPr lang="en-US" sz="2400" dirty="0" err="1"/>
              <a:t>que</a:t>
            </a:r>
            <a:r>
              <a:rPr lang="en-US" sz="2400" dirty="0"/>
              <a:t> ha </a:t>
            </a:r>
            <a:r>
              <a:rPr lang="en-US" sz="2400" dirty="0" err="1"/>
              <a:t>recibido</a:t>
            </a:r>
            <a:r>
              <a:rPr lang="en-US" sz="2400" dirty="0"/>
              <a:t>, </a:t>
            </a:r>
            <a:r>
              <a:rPr lang="en-US" sz="2400" dirty="0" err="1"/>
              <a:t>como</a:t>
            </a:r>
            <a:r>
              <a:rPr lang="en-US" sz="2400" dirty="0"/>
              <a:t> Buenos </a:t>
            </a:r>
            <a:r>
              <a:rPr lang="en-US" sz="2400" dirty="0" err="1"/>
              <a:t>administradores</a:t>
            </a:r>
            <a:r>
              <a:rPr lang="en-US" sz="2400" dirty="0"/>
              <a:t> de </a:t>
            </a:r>
            <a:r>
              <a:rPr lang="en-US" sz="2400" dirty="0" err="1"/>
              <a:t>las</a:t>
            </a:r>
            <a:r>
              <a:rPr lang="en-US" sz="2400" dirty="0"/>
              <a:t> </a:t>
            </a:r>
            <a:r>
              <a:rPr lang="en-US" sz="2400" dirty="0" err="1"/>
              <a:t>diversas</a:t>
            </a:r>
            <a:r>
              <a:rPr lang="en-US" sz="2400" dirty="0"/>
              <a:t> gracias de Dios” (1a. De Pedro 4, 10)</a:t>
            </a:r>
            <a:endParaRPr lang="es-PR" dirty="0"/>
          </a:p>
          <a:p>
            <a:pPr>
              <a:buNone/>
            </a:pPr>
            <a:endParaRPr lang="es-PR" sz="3200" dirty="0">
              <a:solidFill>
                <a:schemeClr val="accent6">
                  <a:lumMod val="50000"/>
                </a:schemeClr>
              </a:solidFill>
            </a:endParaRPr>
          </a:p>
        </p:txBody>
      </p:sp>
      <p:pic>
        <p:nvPicPr>
          <p:cNvPr id="2050" name="Picture 2" descr="C:\Users\Luz Dary Zapata\Pictures\CORRRESPONSABILIDAD 4.jpg"/>
          <p:cNvPicPr>
            <a:picLocks noChangeAspect="1" noChangeArrowheads="1"/>
          </p:cNvPicPr>
          <p:nvPr/>
        </p:nvPicPr>
        <p:blipFill>
          <a:blip r:embed="rId2" cstate="print"/>
          <a:srcRect/>
          <a:stretch>
            <a:fillRect/>
          </a:stretch>
        </p:blipFill>
        <p:spPr bwMode="auto">
          <a:xfrm>
            <a:off x="1313561" y="3571876"/>
            <a:ext cx="1857378" cy="1857378"/>
          </a:xfrm>
          <a:prstGeom prst="rect">
            <a:avLst/>
          </a:prstGeom>
          <a:noFill/>
        </p:spPr>
      </p:pic>
      <p:pic>
        <p:nvPicPr>
          <p:cNvPr id="6" name="Picture 4" descr="bs02082_"/>
          <p:cNvPicPr>
            <a:picLocks noChangeAspect="1" noChangeArrowheads="1"/>
          </p:cNvPicPr>
          <p:nvPr/>
        </p:nvPicPr>
        <p:blipFill>
          <a:blip r:embed="rId3" cstate="print"/>
          <a:srcRect/>
          <a:stretch>
            <a:fillRect/>
          </a:stretch>
        </p:blipFill>
        <p:spPr bwMode="auto">
          <a:xfrm>
            <a:off x="4175084" y="3585017"/>
            <a:ext cx="1567915" cy="1749426"/>
          </a:xfrm>
          <a:prstGeom prst="rect">
            <a:avLst/>
          </a:prstGeom>
          <a:noFill/>
          <a:ln w="9525">
            <a:noFill/>
            <a:miter lim="800000"/>
            <a:headEnd/>
            <a:tailEnd/>
          </a:ln>
        </p:spPr>
      </p:pic>
      <p:pic>
        <p:nvPicPr>
          <p:cNvPr id="2051" name="Picture 3" descr="C:\Users\Luz Dary Zapata\Pictures\CORRESPONSABILIDAD 2.jpg"/>
          <p:cNvPicPr>
            <a:picLocks noChangeAspect="1" noChangeArrowheads="1"/>
          </p:cNvPicPr>
          <p:nvPr/>
        </p:nvPicPr>
        <p:blipFill>
          <a:blip r:embed="rId4" cstate="print"/>
          <a:srcRect/>
          <a:stretch>
            <a:fillRect/>
          </a:stretch>
        </p:blipFill>
        <p:spPr bwMode="auto">
          <a:xfrm>
            <a:off x="6971380" y="3585017"/>
            <a:ext cx="2285996" cy="2285996"/>
          </a:xfrm>
          <a:prstGeom prst="rect">
            <a:avLst/>
          </a:prstGeom>
          <a:noFill/>
        </p:spPr>
      </p:pic>
      <p:pic>
        <p:nvPicPr>
          <p:cNvPr id="8" name="Picture 7"/>
          <p:cNvPicPr/>
          <p:nvPr/>
        </p:nvPicPr>
        <p:blipFill>
          <a:blip r:embed="rId5"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41065738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b="1" dirty="0">
                <a:solidFill>
                  <a:schemeClr val="accent5">
                    <a:lumMod val="50000"/>
                  </a:schemeClr>
                </a:solidFill>
                <a:effectLst>
                  <a:outerShdw blurRad="38100" dist="38100" dir="2700000" algn="tl">
                    <a:srgbClr val="000000">
                      <a:alpha val="43137"/>
                    </a:srgbClr>
                  </a:outerShdw>
                </a:effectLst>
              </a:rPr>
              <a:t>Cómo aplicar la corresponsabilidad…</a:t>
            </a:r>
          </a:p>
        </p:txBody>
      </p:sp>
      <p:sp>
        <p:nvSpPr>
          <p:cNvPr id="3" name="Content Placeholder 2"/>
          <p:cNvSpPr>
            <a:spLocks noGrp="1"/>
          </p:cNvSpPr>
          <p:nvPr>
            <p:ph idx="1"/>
          </p:nvPr>
        </p:nvSpPr>
        <p:spPr>
          <a:xfrm>
            <a:off x="1043334" y="1735974"/>
            <a:ext cx="8001000" cy="4391044"/>
          </a:xfrm>
        </p:spPr>
        <p:txBody>
          <a:bodyPr/>
          <a:lstStyle/>
          <a:p>
            <a:pPr lvl="1">
              <a:buFont typeface="Wingdings" pitchFamily="2" charset="2"/>
              <a:buChar char="§"/>
            </a:pPr>
            <a:r>
              <a:rPr lang="es-PR" sz="2400" b="1" dirty="0">
                <a:solidFill>
                  <a:srgbClr val="FFC000"/>
                </a:solidFill>
                <a:effectLst>
                  <a:outerShdw blurRad="38100" dist="38100" dir="2700000" algn="tl">
                    <a:srgbClr val="000000">
                      <a:alpha val="43137"/>
                    </a:srgbClr>
                  </a:outerShdw>
                </a:effectLst>
              </a:rPr>
              <a:t>De acuerdo a la Carta Pastoral de los Obispos de 1992. La Corresponsabilidad: Respuesta de los </a:t>
            </a:r>
            <a:r>
              <a:rPr lang="es-PR" sz="2400" b="1" dirty="0" err="1">
                <a:solidFill>
                  <a:srgbClr val="FFC000"/>
                </a:solidFill>
                <a:effectLst>
                  <a:outerShdw blurRad="38100" dist="38100" dir="2700000" algn="tl">
                    <a:srgbClr val="000000">
                      <a:alpha val="43137"/>
                    </a:srgbClr>
                  </a:outerShdw>
                </a:effectLst>
              </a:rPr>
              <a:t>Discipulos</a:t>
            </a:r>
            <a:r>
              <a:rPr lang="es-PR" sz="2400" b="1" dirty="0">
                <a:solidFill>
                  <a:srgbClr val="FFC000"/>
                </a:solidFill>
                <a:effectLst>
                  <a:outerShdw blurRad="38100" dist="38100" dir="2700000" algn="tl">
                    <a:srgbClr val="000000">
                      <a:alpha val="43137"/>
                    </a:srgbClr>
                  </a:outerShdw>
                </a:effectLst>
              </a:rPr>
              <a:t>: Un Cristiano Corresponsable:</a:t>
            </a:r>
          </a:p>
          <a:p>
            <a:pPr lvl="1">
              <a:buFont typeface="Wingdings" pitchFamily="2" charset="2"/>
              <a:buChar char="§"/>
            </a:pPr>
            <a:endParaRPr lang="es-PR" sz="1400" b="1" dirty="0">
              <a:solidFill>
                <a:srgbClr val="FFC000"/>
              </a:solidFill>
              <a:effectLst>
                <a:outerShdw blurRad="38100" dist="38100" dir="2700000" algn="tl">
                  <a:srgbClr val="000000">
                    <a:alpha val="43137"/>
                  </a:srgbClr>
                </a:outerShdw>
              </a:effectLst>
            </a:endParaRPr>
          </a:p>
          <a:p>
            <a:pPr lvl="1">
              <a:buFont typeface="Wingdings" pitchFamily="2" charset="2"/>
              <a:buChar char="§"/>
            </a:pPr>
            <a:r>
              <a:rPr lang="en-US" sz="2200" dirty="0" err="1"/>
              <a:t>Una</a:t>
            </a:r>
            <a:r>
              <a:rPr lang="en-US" sz="2200" dirty="0"/>
              <a:t> persona </a:t>
            </a:r>
            <a:r>
              <a:rPr lang="en-US" sz="2200" dirty="0" err="1"/>
              <a:t>que</a:t>
            </a:r>
            <a:r>
              <a:rPr lang="en-US" sz="2200" dirty="0"/>
              <a:t> </a:t>
            </a:r>
            <a:r>
              <a:rPr lang="en-US" sz="2200" dirty="0" err="1"/>
              <a:t>recibe</a:t>
            </a:r>
            <a:r>
              <a:rPr lang="en-US" sz="2200" dirty="0"/>
              <a:t> los </a:t>
            </a:r>
            <a:r>
              <a:rPr lang="en-US" sz="2200" dirty="0" err="1"/>
              <a:t>dones</a:t>
            </a:r>
            <a:r>
              <a:rPr lang="en-US" sz="2200" dirty="0"/>
              <a:t> de Dios con agradecimiento</a:t>
            </a:r>
          </a:p>
          <a:p>
            <a:pPr lvl="1">
              <a:buFont typeface="Wingdings" pitchFamily="2" charset="2"/>
              <a:buChar char="§"/>
            </a:pPr>
            <a:r>
              <a:rPr lang="en-US" sz="2200" dirty="0"/>
              <a:t>Los </a:t>
            </a:r>
            <a:r>
              <a:rPr lang="en-US" sz="2200" dirty="0" err="1"/>
              <a:t>aprecia</a:t>
            </a:r>
            <a:r>
              <a:rPr lang="en-US" sz="2200" dirty="0"/>
              <a:t> y los </a:t>
            </a:r>
            <a:r>
              <a:rPr lang="en-US" sz="2200" dirty="0" err="1"/>
              <a:t>cuida</a:t>
            </a:r>
            <a:r>
              <a:rPr lang="en-US" sz="2200" dirty="0"/>
              <a:t> de </a:t>
            </a:r>
            <a:r>
              <a:rPr lang="en-US" sz="2200" dirty="0" err="1"/>
              <a:t>manera</a:t>
            </a:r>
            <a:r>
              <a:rPr lang="en-US" sz="2200" dirty="0"/>
              <a:t> </a:t>
            </a:r>
            <a:r>
              <a:rPr lang="en-US" sz="2200" dirty="0" err="1"/>
              <a:t>responsable</a:t>
            </a:r>
            <a:endParaRPr lang="en-US" sz="2200" dirty="0"/>
          </a:p>
          <a:p>
            <a:pPr lvl="1">
              <a:buFont typeface="Wingdings" pitchFamily="2" charset="2"/>
              <a:buChar char="§"/>
            </a:pPr>
            <a:r>
              <a:rPr lang="en-US" sz="2200" dirty="0"/>
              <a:t>Los </a:t>
            </a:r>
            <a:r>
              <a:rPr lang="en-US" sz="2200" dirty="0" err="1"/>
              <a:t>comparte</a:t>
            </a:r>
            <a:r>
              <a:rPr lang="en-US" sz="2200" dirty="0"/>
              <a:t> en </a:t>
            </a:r>
            <a:r>
              <a:rPr lang="en-US" sz="2200" dirty="0" err="1"/>
              <a:t>justicia</a:t>
            </a:r>
            <a:r>
              <a:rPr lang="en-US" sz="2200" dirty="0"/>
              <a:t> y </a:t>
            </a:r>
            <a:r>
              <a:rPr lang="en-US" sz="2200" dirty="0" err="1"/>
              <a:t>amor</a:t>
            </a:r>
            <a:r>
              <a:rPr lang="en-US" sz="2200" dirty="0"/>
              <a:t> con los </a:t>
            </a:r>
            <a:r>
              <a:rPr lang="en-US" sz="2200" dirty="0" err="1"/>
              <a:t>demás</a:t>
            </a:r>
            <a:r>
              <a:rPr lang="en-US" sz="2200" dirty="0"/>
              <a:t>.</a:t>
            </a:r>
          </a:p>
          <a:p>
            <a:pPr lvl="1">
              <a:buFont typeface="Wingdings" pitchFamily="2" charset="2"/>
              <a:buChar char="§"/>
            </a:pPr>
            <a:r>
              <a:rPr lang="en-US" sz="2200" dirty="0"/>
              <a:t>Los </a:t>
            </a:r>
            <a:r>
              <a:rPr lang="en-US" sz="2200" dirty="0" err="1"/>
              <a:t>devuelve</a:t>
            </a:r>
            <a:r>
              <a:rPr lang="en-US" sz="2200" dirty="0"/>
              <a:t> al </a:t>
            </a:r>
            <a:r>
              <a:rPr lang="en-US" sz="2200" dirty="0" err="1"/>
              <a:t>Señor</a:t>
            </a:r>
            <a:r>
              <a:rPr lang="en-US" sz="2200" dirty="0"/>
              <a:t> con </a:t>
            </a:r>
            <a:r>
              <a:rPr lang="en-US" sz="2200" dirty="0" err="1"/>
              <a:t>abundantes</a:t>
            </a:r>
            <a:r>
              <a:rPr lang="en-US" sz="2200" dirty="0"/>
              <a:t> </a:t>
            </a:r>
            <a:r>
              <a:rPr lang="en-US" sz="2200" dirty="0" err="1"/>
              <a:t>frutos</a:t>
            </a:r>
            <a:r>
              <a:rPr lang="en-US" sz="2200" dirty="0"/>
              <a:t>.</a:t>
            </a:r>
          </a:p>
          <a:p>
            <a:pPr>
              <a:buFont typeface="Wingdings" pitchFamily="2" charset="2"/>
              <a:buChar char="§"/>
            </a:pPr>
            <a:endParaRPr lang="es-PR" sz="2400" b="1" dirty="0">
              <a:solidFill>
                <a:srgbClr val="FFC000"/>
              </a:solidFill>
              <a:effectLst>
                <a:outerShdw blurRad="38100" dist="38100" dir="2700000" algn="tl">
                  <a:srgbClr val="000000">
                    <a:alpha val="43137"/>
                  </a:srgbClr>
                </a:outerShdw>
              </a:effectLst>
            </a:endParaRPr>
          </a:p>
          <a:p>
            <a:pPr lvl="1">
              <a:buNone/>
            </a:pPr>
            <a:endParaRPr lang="es-PR" sz="1400" dirty="0"/>
          </a:p>
          <a:p>
            <a:pPr>
              <a:buNone/>
            </a:pPr>
            <a:endParaRPr lang="es-PR" sz="3200" dirty="0">
              <a:solidFill>
                <a:schemeClr val="accent6">
                  <a:lumMod val="50000"/>
                </a:schemeClr>
              </a:solidFill>
            </a:endParaRPr>
          </a:p>
        </p:txBody>
      </p:sp>
      <p:pic>
        <p:nvPicPr>
          <p:cNvPr id="7" name="Picture 6"/>
          <p:cNvPicPr/>
          <p:nvPr/>
        </p:nvPicPr>
        <p:blipFill>
          <a:blip r:embed="rId2"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21581852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b="1" dirty="0">
                <a:solidFill>
                  <a:schemeClr val="accent5">
                    <a:lumMod val="50000"/>
                  </a:schemeClr>
                </a:solidFill>
                <a:effectLst>
                  <a:outerShdw blurRad="38100" dist="38100" dir="2700000" algn="tl">
                    <a:srgbClr val="000000">
                      <a:alpha val="43137"/>
                    </a:srgbClr>
                  </a:outerShdw>
                </a:effectLst>
              </a:rPr>
              <a:t>Cómo aplicar la corresponsabilidad…</a:t>
            </a:r>
          </a:p>
        </p:txBody>
      </p:sp>
      <p:sp>
        <p:nvSpPr>
          <p:cNvPr id="3" name="Content Placeholder 2"/>
          <p:cNvSpPr>
            <a:spLocks noGrp="1"/>
          </p:cNvSpPr>
          <p:nvPr>
            <p:ph idx="1"/>
          </p:nvPr>
        </p:nvSpPr>
        <p:spPr>
          <a:xfrm>
            <a:off x="993458" y="1716630"/>
            <a:ext cx="8148666" cy="4391044"/>
          </a:xfrm>
        </p:spPr>
        <p:txBody>
          <a:bodyPr/>
          <a:lstStyle/>
          <a:p>
            <a:pPr lvl="1">
              <a:buNone/>
            </a:pPr>
            <a:r>
              <a:rPr lang="en-US" sz="2000" b="1" dirty="0">
                <a:solidFill>
                  <a:schemeClr val="accent6">
                    <a:lumMod val="50000"/>
                  </a:schemeClr>
                </a:solidFill>
              </a:rPr>
              <a:t>La </a:t>
            </a:r>
            <a:r>
              <a:rPr lang="en-US" sz="2000" b="1" dirty="0" err="1">
                <a:solidFill>
                  <a:schemeClr val="accent6">
                    <a:lumMod val="50000"/>
                  </a:schemeClr>
                </a:solidFill>
              </a:rPr>
              <a:t>decisión</a:t>
            </a:r>
            <a:r>
              <a:rPr lang="en-US" sz="2000" b="1" dirty="0">
                <a:solidFill>
                  <a:schemeClr val="accent6">
                    <a:lumMod val="50000"/>
                  </a:schemeClr>
                </a:solidFill>
              </a:rPr>
              <a:t> de </a:t>
            </a:r>
            <a:r>
              <a:rPr lang="en-US" sz="2000" b="1" dirty="0" err="1">
                <a:solidFill>
                  <a:schemeClr val="accent6">
                    <a:lumMod val="50000"/>
                  </a:schemeClr>
                </a:solidFill>
              </a:rPr>
              <a:t>compartir</a:t>
            </a:r>
            <a:r>
              <a:rPr lang="en-US" sz="2000" b="1" dirty="0">
                <a:solidFill>
                  <a:schemeClr val="accent6">
                    <a:lumMod val="50000"/>
                  </a:schemeClr>
                </a:solidFill>
              </a:rPr>
              <a:t> </a:t>
            </a:r>
            <a:r>
              <a:rPr lang="en-US" sz="2000" b="1" dirty="0" err="1">
                <a:solidFill>
                  <a:schemeClr val="accent6">
                    <a:lumMod val="50000"/>
                  </a:schemeClr>
                </a:solidFill>
              </a:rPr>
              <a:t>nuestro</a:t>
            </a:r>
            <a:r>
              <a:rPr lang="en-US" sz="2000" b="1" dirty="0">
                <a:solidFill>
                  <a:schemeClr val="accent6">
                    <a:lumMod val="50000"/>
                  </a:schemeClr>
                </a:solidFill>
              </a:rPr>
              <a:t> TIEMPO, TALENTO Y TESORO con </a:t>
            </a:r>
            <a:r>
              <a:rPr lang="en-US" sz="2000" b="1" dirty="0" err="1">
                <a:solidFill>
                  <a:schemeClr val="accent6">
                    <a:lumMod val="50000"/>
                  </a:schemeClr>
                </a:solidFill>
              </a:rPr>
              <a:t>nuestra</a:t>
            </a:r>
            <a:r>
              <a:rPr lang="en-US" sz="2000" b="1" dirty="0">
                <a:solidFill>
                  <a:schemeClr val="accent6">
                    <a:lumMod val="50000"/>
                  </a:schemeClr>
                </a:solidFill>
              </a:rPr>
              <a:t> </a:t>
            </a:r>
            <a:r>
              <a:rPr lang="en-US" sz="2000" b="1" dirty="0" err="1">
                <a:solidFill>
                  <a:schemeClr val="accent6">
                    <a:lumMod val="50000"/>
                  </a:schemeClr>
                </a:solidFill>
              </a:rPr>
              <a:t>comunión</a:t>
            </a:r>
            <a:r>
              <a:rPr lang="en-US" sz="2000" b="1" dirty="0">
                <a:solidFill>
                  <a:schemeClr val="accent6">
                    <a:lumMod val="50000"/>
                  </a:schemeClr>
                </a:solidFill>
              </a:rPr>
              <a:t> de </a:t>
            </a:r>
            <a:r>
              <a:rPr lang="en-US" sz="2000" b="1" dirty="0" err="1">
                <a:solidFill>
                  <a:schemeClr val="accent6">
                    <a:lumMod val="50000"/>
                  </a:schemeClr>
                </a:solidFill>
              </a:rPr>
              <a:t>fe</a:t>
            </a:r>
            <a:r>
              <a:rPr lang="en-US" sz="2000" b="1" dirty="0">
                <a:solidFill>
                  <a:schemeClr val="accent6">
                    <a:lumMod val="50000"/>
                  </a:schemeClr>
                </a:solidFill>
              </a:rPr>
              <a:t> </a:t>
            </a:r>
            <a:r>
              <a:rPr lang="en-US" sz="2000" b="1" dirty="0" err="1">
                <a:solidFill>
                  <a:schemeClr val="accent6">
                    <a:lumMod val="50000"/>
                  </a:schemeClr>
                </a:solidFill>
              </a:rPr>
              <a:t>es</a:t>
            </a:r>
            <a:r>
              <a:rPr lang="en-US" sz="2000" b="1" dirty="0">
                <a:solidFill>
                  <a:schemeClr val="accent6">
                    <a:lumMod val="50000"/>
                  </a:schemeClr>
                </a:solidFill>
              </a:rPr>
              <a:t> un </a:t>
            </a:r>
            <a:r>
              <a:rPr lang="en-US" sz="2000" b="1" dirty="0" err="1">
                <a:solidFill>
                  <a:schemeClr val="accent6">
                    <a:lumMod val="50000"/>
                  </a:schemeClr>
                </a:solidFill>
              </a:rPr>
              <a:t>aspecto</a:t>
            </a:r>
            <a:r>
              <a:rPr lang="en-US" sz="2000" b="1" dirty="0">
                <a:solidFill>
                  <a:schemeClr val="accent6">
                    <a:lumMod val="50000"/>
                  </a:schemeClr>
                </a:solidFill>
              </a:rPr>
              <a:t> </a:t>
            </a:r>
            <a:r>
              <a:rPr lang="en-US" sz="2000" b="1" dirty="0" err="1">
                <a:solidFill>
                  <a:schemeClr val="accent6">
                    <a:lumMod val="50000"/>
                  </a:schemeClr>
                </a:solidFill>
              </a:rPr>
              <a:t>importante</a:t>
            </a:r>
            <a:r>
              <a:rPr lang="en-US" sz="2000" b="1" dirty="0">
                <a:solidFill>
                  <a:schemeClr val="accent6">
                    <a:lumMod val="50000"/>
                  </a:schemeClr>
                </a:solidFill>
              </a:rPr>
              <a:t> en la </a:t>
            </a:r>
            <a:r>
              <a:rPr lang="en-US" sz="2000" b="1" dirty="0" err="1">
                <a:solidFill>
                  <a:schemeClr val="accent6">
                    <a:lumMod val="50000"/>
                  </a:schemeClr>
                </a:solidFill>
              </a:rPr>
              <a:t>corresponsabilidad</a:t>
            </a:r>
            <a:r>
              <a:rPr lang="en-US" sz="2000" b="1" dirty="0">
                <a:solidFill>
                  <a:schemeClr val="accent6">
                    <a:lumMod val="50000"/>
                  </a:schemeClr>
                </a:solidFill>
              </a:rPr>
              <a:t> Cristiana. </a:t>
            </a:r>
          </a:p>
          <a:p>
            <a:pPr lvl="1">
              <a:buNone/>
            </a:pPr>
            <a:r>
              <a:rPr lang="en-US" sz="2000" b="1" dirty="0">
                <a:solidFill>
                  <a:schemeClr val="accent6">
                    <a:lumMod val="50000"/>
                  </a:schemeClr>
                </a:solidFill>
              </a:rPr>
              <a:t>CORRESPONSABILIDAD CRISTIANA</a:t>
            </a:r>
          </a:p>
          <a:p>
            <a:pPr lvl="1">
              <a:buNone/>
            </a:pPr>
            <a:r>
              <a:rPr lang="en-US" sz="2000" b="1" dirty="0" err="1">
                <a:solidFill>
                  <a:schemeClr val="accent6">
                    <a:lumMod val="50000"/>
                  </a:schemeClr>
                </a:solidFill>
              </a:rPr>
              <a:t>es</a:t>
            </a:r>
            <a:r>
              <a:rPr lang="en-US" sz="2000" b="1" dirty="0">
                <a:solidFill>
                  <a:schemeClr val="accent6">
                    <a:lumMod val="50000"/>
                  </a:schemeClr>
                </a:solidFill>
              </a:rPr>
              <a:t> la </a:t>
            </a:r>
            <a:r>
              <a:rPr lang="en-US" sz="2000" b="1" dirty="0" err="1">
                <a:solidFill>
                  <a:schemeClr val="accent6">
                    <a:lumMod val="50000"/>
                  </a:schemeClr>
                </a:solidFill>
              </a:rPr>
              <a:t>respuesta</a:t>
            </a:r>
            <a:r>
              <a:rPr lang="en-US" sz="2000" b="1" dirty="0">
                <a:solidFill>
                  <a:schemeClr val="accent6">
                    <a:lumMod val="50000"/>
                  </a:schemeClr>
                </a:solidFill>
              </a:rPr>
              <a:t> de agradecimiento </a:t>
            </a:r>
            <a:r>
              <a:rPr lang="en-US" sz="2000" b="1" dirty="0" err="1">
                <a:solidFill>
                  <a:schemeClr val="accent6">
                    <a:lumMod val="50000"/>
                  </a:schemeClr>
                </a:solidFill>
              </a:rPr>
              <a:t>que</a:t>
            </a:r>
            <a:r>
              <a:rPr lang="en-US" sz="2000" b="1" dirty="0">
                <a:solidFill>
                  <a:schemeClr val="accent6">
                    <a:lumMod val="50000"/>
                  </a:schemeClr>
                </a:solidFill>
              </a:rPr>
              <a:t> </a:t>
            </a:r>
            <a:r>
              <a:rPr lang="en-US" sz="2000" b="1" dirty="0" err="1">
                <a:solidFill>
                  <a:schemeClr val="accent6">
                    <a:lumMod val="50000"/>
                  </a:schemeClr>
                </a:solidFill>
              </a:rPr>
              <a:t>nosotros</a:t>
            </a:r>
            <a:endParaRPr lang="en-US" sz="2000" b="1" dirty="0">
              <a:solidFill>
                <a:schemeClr val="accent6">
                  <a:lumMod val="50000"/>
                </a:schemeClr>
              </a:solidFill>
            </a:endParaRPr>
          </a:p>
          <a:p>
            <a:pPr lvl="1">
              <a:buNone/>
            </a:pPr>
            <a:r>
              <a:rPr lang="en-US" sz="2000" b="1" dirty="0" err="1">
                <a:solidFill>
                  <a:schemeClr val="accent6">
                    <a:lumMod val="50000"/>
                  </a:schemeClr>
                </a:solidFill>
              </a:rPr>
              <a:t>damos</a:t>
            </a:r>
            <a:r>
              <a:rPr lang="en-US" sz="2000" b="1" dirty="0">
                <a:solidFill>
                  <a:schemeClr val="accent6">
                    <a:lumMod val="50000"/>
                  </a:schemeClr>
                </a:solidFill>
              </a:rPr>
              <a:t> a la </a:t>
            </a:r>
            <a:r>
              <a:rPr lang="en-US" sz="2000" b="1" dirty="0" err="1">
                <a:solidFill>
                  <a:schemeClr val="accent6">
                    <a:lumMod val="50000"/>
                  </a:schemeClr>
                </a:solidFill>
              </a:rPr>
              <a:t>generosidad</a:t>
            </a:r>
            <a:r>
              <a:rPr lang="en-US" sz="2000" b="1" dirty="0">
                <a:solidFill>
                  <a:schemeClr val="accent6">
                    <a:lumMod val="50000"/>
                  </a:schemeClr>
                </a:solidFill>
              </a:rPr>
              <a:t> </a:t>
            </a:r>
          </a:p>
          <a:p>
            <a:pPr lvl="1">
              <a:buNone/>
            </a:pPr>
            <a:r>
              <a:rPr lang="en-US" sz="2000" b="1" dirty="0">
                <a:solidFill>
                  <a:schemeClr val="accent6">
                    <a:lumMod val="50000"/>
                  </a:schemeClr>
                </a:solidFill>
              </a:rPr>
              <a:t>de Dios.</a:t>
            </a:r>
          </a:p>
          <a:p>
            <a:pPr lvl="1">
              <a:buNone/>
            </a:pPr>
            <a:endParaRPr lang="en-US" sz="2000" dirty="0"/>
          </a:p>
          <a:p>
            <a:pPr lvl="1">
              <a:buNone/>
            </a:pPr>
            <a:endParaRPr lang="en-US" sz="2000" dirty="0"/>
          </a:p>
          <a:p>
            <a:pPr lvl="1">
              <a:buNone/>
            </a:pPr>
            <a:endParaRPr lang="en-US" sz="2000" dirty="0"/>
          </a:p>
          <a:p>
            <a:pPr lvl="1">
              <a:buNone/>
            </a:pPr>
            <a:endParaRPr lang="en-US" sz="2000" dirty="0"/>
          </a:p>
          <a:p>
            <a:pPr lvl="1">
              <a:buFont typeface="Wingdings" pitchFamily="2" charset="2"/>
              <a:buChar char="§"/>
            </a:pPr>
            <a:endParaRPr lang="es-PR" sz="1400" dirty="0"/>
          </a:p>
          <a:p>
            <a:pPr>
              <a:buNone/>
            </a:pPr>
            <a:endParaRPr lang="es-PR" sz="3200" dirty="0">
              <a:solidFill>
                <a:schemeClr val="accent6">
                  <a:lumMod val="50000"/>
                </a:schemeClr>
              </a:solidFill>
            </a:endParaRPr>
          </a:p>
        </p:txBody>
      </p:sp>
      <p:pic>
        <p:nvPicPr>
          <p:cNvPr id="5" name="Picture 4"/>
          <p:cNvPicPr/>
          <p:nvPr/>
        </p:nvPicPr>
        <p:blipFill>
          <a:blip r:embed="rId2" cstate="print"/>
          <a:srcRect/>
          <a:stretch>
            <a:fillRect/>
          </a:stretch>
        </p:blipFill>
        <p:spPr bwMode="auto">
          <a:xfrm>
            <a:off x="9382148" y="142852"/>
            <a:ext cx="928694" cy="1428760"/>
          </a:xfrm>
          <a:prstGeom prst="rect">
            <a:avLst/>
          </a:prstGeom>
          <a:noFill/>
          <a:ln w="9525">
            <a:noFill/>
            <a:miter lim="800000"/>
            <a:headEnd/>
            <a:tailEnd/>
          </a:ln>
        </p:spPr>
      </p:pic>
      <p:pic>
        <p:nvPicPr>
          <p:cNvPr id="3074" name="Picture 2" descr="C:\Users\Luz Dary Zapata\Pictures\CORRESPONSBILIDAD 5.jpg"/>
          <p:cNvPicPr>
            <a:picLocks noChangeAspect="1" noChangeArrowheads="1"/>
          </p:cNvPicPr>
          <p:nvPr/>
        </p:nvPicPr>
        <p:blipFill>
          <a:blip r:embed="rId3" cstate="print"/>
          <a:srcRect/>
          <a:stretch>
            <a:fillRect/>
          </a:stretch>
        </p:blipFill>
        <p:spPr bwMode="auto">
          <a:xfrm>
            <a:off x="5529567" y="3802578"/>
            <a:ext cx="4055007" cy="2776487"/>
          </a:xfrm>
          <a:prstGeom prst="rect">
            <a:avLst/>
          </a:prstGeom>
          <a:noFill/>
        </p:spPr>
      </p:pic>
    </p:spTree>
    <p:extLst>
      <p:ext uri="{BB962C8B-B14F-4D97-AF65-F5344CB8AC3E}">
        <p14:creationId xmlns:p14="http://schemas.microsoft.com/office/powerpoint/2010/main" val="9762817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b="1" dirty="0">
                <a:solidFill>
                  <a:schemeClr val="accent5">
                    <a:lumMod val="50000"/>
                  </a:schemeClr>
                </a:solidFill>
                <a:effectLst>
                  <a:outerShdw blurRad="38100" dist="38100" dir="2700000" algn="tl">
                    <a:srgbClr val="000000">
                      <a:alpha val="43137"/>
                    </a:srgbClr>
                  </a:outerShdw>
                </a:effectLst>
              </a:rPr>
              <a:t>Cómo aplicar la corresponsabilidad…</a:t>
            </a:r>
          </a:p>
        </p:txBody>
      </p:sp>
      <p:sp>
        <p:nvSpPr>
          <p:cNvPr id="3" name="Content Placeholder 2"/>
          <p:cNvSpPr>
            <a:spLocks noGrp="1"/>
          </p:cNvSpPr>
          <p:nvPr>
            <p:ph idx="1"/>
          </p:nvPr>
        </p:nvSpPr>
        <p:spPr>
          <a:xfrm>
            <a:off x="2090738" y="1752600"/>
            <a:ext cx="8001000" cy="4391044"/>
          </a:xfrm>
        </p:spPr>
        <p:txBody>
          <a:bodyPr/>
          <a:lstStyle/>
          <a:p>
            <a:pPr lvl="1">
              <a:buNone/>
            </a:pPr>
            <a:endParaRPr lang="en-US" sz="2000" dirty="0"/>
          </a:p>
          <a:p>
            <a:pPr lvl="1">
              <a:buNone/>
            </a:pPr>
            <a:endParaRPr lang="en-US" sz="2000" dirty="0"/>
          </a:p>
          <a:p>
            <a:pPr lvl="1">
              <a:buNone/>
            </a:pPr>
            <a:endParaRPr lang="en-US" sz="2000" dirty="0"/>
          </a:p>
          <a:p>
            <a:pPr lvl="1">
              <a:buNone/>
            </a:pPr>
            <a:endParaRPr lang="en-US" sz="2000" dirty="0"/>
          </a:p>
          <a:p>
            <a:pPr lvl="1">
              <a:buNone/>
            </a:pPr>
            <a:endParaRPr lang="en-US" sz="2000" dirty="0"/>
          </a:p>
          <a:p>
            <a:pPr lvl="1">
              <a:buNone/>
            </a:pPr>
            <a:endParaRPr lang="en-US" sz="2000" dirty="0"/>
          </a:p>
          <a:p>
            <a:pPr lvl="1">
              <a:buNone/>
            </a:pPr>
            <a:endParaRPr lang="en-US" sz="2000" dirty="0"/>
          </a:p>
          <a:p>
            <a:pPr lvl="1">
              <a:buFont typeface="Wingdings" pitchFamily="2" charset="2"/>
              <a:buChar char="§"/>
            </a:pPr>
            <a:endParaRPr lang="es-PR" sz="1400" dirty="0"/>
          </a:p>
          <a:p>
            <a:pPr>
              <a:buNone/>
            </a:pPr>
            <a:endParaRPr lang="es-PR" sz="3200" dirty="0">
              <a:solidFill>
                <a:schemeClr val="accent6">
                  <a:lumMod val="50000"/>
                </a:schemeClr>
              </a:solidFill>
            </a:endParaRPr>
          </a:p>
        </p:txBody>
      </p:sp>
      <p:sp>
        <p:nvSpPr>
          <p:cNvPr id="5" name="Rectangle 4"/>
          <p:cNvSpPr/>
          <p:nvPr/>
        </p:nvSpPr>
        <p:spPr>
          <a:xfrm>
            <a:off x="1014817" y="1550830"/>
            <a:ext cx="8143932" cy="4508927"/>
          </a:xfrm>
          <a:prstGeom prst="rect">
            <a:avLst/>
          </a:prstGeom>
        </p:spPr>
        <p:txBody>
          <a:bodyPr wrap="square">
            <a:spAutoFit/>
          </a:bodyPr>
          <a:lstStyle/>
          <a:p>
            <a:pPr marL="392113" indent="-392113"/>
            <a:r>
              <a:rPr lang="es-PR" sz="2800" dirty="0">
                <a:solidFill>
                  <a:srgbClr val="FFC000"/>
                </a:solidFill>
                <a:effectLst>
                  <a:outerShdw blurRad="38100" dist="38100" dir="2700000" algn="tl">
                    <a:srgbClr val="000000">
                      <a:alpha val="43137"/>
                    </a:srgbClr>
                  </a:outerShdw>
                </a:effectLst>
              </a:rPr>
              <a:t>La Corresponsabilidad Cristiana como estilo de vida nos lleva al compromiso de saber que:</a:t>
            </a:r>
          </a:p>
          <a:p>
            <a:pPr marL="392113" indent="-392113">
              <a:buFont typeface="Wingdings" pitchFamily="2" charset="2"/>
              <a:buChar char="§"/>
            </a:pPr>
            <a:r>
              <a:rPr lang="es-PR" sz="2400" dirty="0"/>
              <a:t>Los discípulos misioneros que viven la corresponsabilidad</a:t>
            </a:r>
          </a:p>
          <a:p>
            <a:pPr marL="942975" lvl="1">
              <a:buFont typeface="Wingdings" pitchFamily="2" charset="2"/>
              <a:buChar char="ü"/>
            </a:pPr>
            <a:r>
              <a:rPr lang="es-PR" sz="2400" dirty="0"/>
              <a:t>Reconocen a </a:t>
            </a:r>
            <a:r>
              <a:rPr lang="es-PR" sz="2400" b="1" dirty="0"/>
              <a:t>Dios</a:t>
            </a:r>
            <a:r>
              <a:rPr lang="es-PR" sz="2400" dirty="0"/>
              <a:t> como la fuente y el dador de todo; es decir, </a:t>
            </a:r>
            <a:r>
              <a:rPr lang="es-PR" sz="2400" u="sng" dirty="0"/>
              <a:t>todo es don de Dios</a:t>
            </a:r>
            <a:r>
              <a:rPr lang="es-PR" sz="2400" dirty="0"/>
              <a:t>:</a:t>
            </a:r>
          </a:p>
          <a:p>
            <a:pPr marL="1452563" lvl="2"/>
            <a:r>
              <a:rPr lang="es-PR" sz="2100" dirty="0"/>
              <a:t>Tiempo – Talentos – Tesoro o Bienes materiales Bienes espirituales - Nuestras personas</a:t>
            </a:r>
          </a:p>
          <a:p>
            <a:pPr marL="942975" lvl="1">
              <a:buFont typeface="Wingdings" pitchFamily="2" charset="2"/>
              <a:buChar char="ü"/>
            </a:pPr>
            <a:r>
              <a:rPr lang="es-PR" sz="2400" dirty="0"/>
              <a:t>Se saben </a:t>
            </a:r>
            <a:r>
              <a:rPr lang="es-PR" sz="2400" b="1" dirty="0"/>
              <a:t>ellos</a:t>
            </a:r>
            <a:r>
              <a:rPr lang="es-PR" sz="2400" dirty="0"/>
              <a:t> recipientes y encargados de los múltiples dones de Dios para manejarlos </a:t>
            </a:r>
            <a:r>
              <a:rPr lang="es-PR" sz="2400" u="sng" dirty="0"/>
              <a:t>según la intención y el estilo del donante</a:t>
            </a:r>
            <a:r>
              <a:rPr lang="es-PR" sz="2400" dirty="0"/>
              <a:t>:  Dios</a:t>
            </a:r>
            <a:endParaRPr lang="es-PR" sz="2000" dirty="0"/>
          </a:p>
          <a:p>
            <a:pPr marL="942975" lvl="1"/>
            <a:r>
              <a:rPr lang="es-PR" sz="2100" dirty="0"/>
              <a:t>	 Doble tarea: </a:t>
            </a:r>
            <a:r>
              <a:rPr lang="es-PR" sz="2100" b="1" dirty="0"/>
              <a:t>ACOGER y COMPARTIR los dones</a:t>
            </a:r>
          </a:p>
        </p:txBody>
      </p:sp>
      <p:pic>
        <p:nvPicPr>
          <p:cNvPr id="6" name="Picture 5"/>
          <p:cNvPicPr/>
          <p:nvPr/>
        </p:nvPicPr>
        <p:blipFill>
          <a:blip r:embed="rId2"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21896396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b="1" dirty="0">
                <a:solidFill>
                  <a:schemeClr val="accent5">
                    <a:lumMod val="50000"/>
                  </a:schemeClr>
                </a:solidFill>
                <a:effectLst>
                  <a:outerShdw blurRad="38100" dist="38100" dir="2700000" algn="tl">
                    <a:srgbClr val="000000">
                      <a:alpha val="43137"/>
                    </a:srgbClr>
                  </a:outerShdw>
                </a:effectLst>
              </a:rPr>
              <a:t>Cómo aplicar la corresponsabilidad…</a:t>
            </a:r>
          </a:p>
        </p:txBody>
      </p:sp>
      <p:sp>
        <p:nvSpPr>
          <p:cNvPr id="3" name="Content Placeholder 2"/>
          <p:cNvSpPr>
            <a:spLocks noGrp="1"/>
          </p:cNvSpPr>
          <p:nvPr>
            <p:ph idx="1"/>
          </p:nvPr>
        </p:nvSpPr>
        <p:spPr>
          <a:xfrm>
            <a:off x="2090738" y="1752600"/>
            <a:ext cx="8001000" cy="4391044"/>
          </a:xfrm>
        </p:spPr>
        <p:txBody>
          <a:bodyPr/>
          <a:lstStyle/>
          <a:p>
            <a:pPr lvl="1">
              <a:buNone/>
            </a:pPr>
            <a:endParaRPr lang="en-US" sz="2000" dirty="0"/>
          </a:p>
          <a:p>
            <a:pPr lvl="1">
              <a:buNone/>
            </a:pPr>
            <a:endParaRPr lang="en-US" sz="2000" dirty="0"/>
          </a:p>
          <a:p>
            <a:pPr lvl="1">
              <a:buNone/>
            </a:pPr>
            <a:endParaRPr lang="en-US" sz="2000" dirty="0"/>
          </a:p>
          <a:p>
            <a:pPr lvl="1">
              <a:buNone/>
            </a:pPr>
            <a:endParaRPr lang="en-US" sz="2000" dirty="0"/>
          </a:p>
          <a:p>
            <a:pPr lvl="1">
              <a:buNone/>
            </a:pPr>
            <a:endParaRPr lang="en-US" sz="2000" dirty="0"/>
          </a:p>
          <a:p>
            <a:pPr lvl="1">
              <a:buNone/>
            </a:pPr>
            <a:endParaRPr lang="en-US" sz="2000" dirty="0"/>
          </a:p>
          <a:p>
            <a:pPr lvl="1">
              <a:buNone/>
            </a:pPr>
            <a:endParaRPr lang="en-US" sz="2000" dirty="0"/>
          </a:p>
          <a:p>
            <a:pPr lvl="1">
              <a:buFont typeface="Wingdings" pitchFamily="2" charset="2"/>
              <a:buChar char="§"/>
            </a:pPr>
            <a:endParaRPr lang="es-PR" sz="1400" dirty="0"/>
          </a:p>
          <a:p>
            <a:pPr>
              <a:buNone/>
            </a:pPr>
            <a:endParaRPr lang="es-PR" sz="3200" dirty="0">
              <a:solidFill>
                <a:schemeClr val="accent6">
                  <a:lumMod val="50000"/>
                </a:schemeClr>
              </a:solidFill>
            </a:endParaRPr>
          </a:p>
        </p:txBody>
      </p:sp>
      <p:sp>
        <p:nvSpPr>
          <p:cNvPr id="5" name="Rectangle 4"/>
          <p:cNvSpPr/>
          <p:nvPr/>
        </p:nvSpPr>
        <p:spPr>
          <a:xfrm>
            <a:off x="969829" y="1571612"/>
            <a:ext cx="8358246" cy="4355038"/>
          </a:xfrm>
          <a:prstGeom prst="rect">
            <a:avLst/>
          </a:prstGeom>
        </p:spPr>
        <p:txBody>
          <a:bodyPr wrap="square">
            <a:spAutoFit/>
          </a:bodyPr>
          <a:lstStyle/>
          <a:p>
            <a:pPr marL="392113" indent="-392113"/>
            <a:r>
              <a:rPr lang="es-PR" sz="2800" dirty="0">
                <a:solidFill>
                  <a:srgbClr val="FFC000"/>
                </a:solidFill>
                <a:effectLst>
                  <a:outerShdw blurRad="38100" dist="38100" dir="2700000" algn="tl">
                    <a:srgbClr val="000000">
                      <a:alpha val="43137"/>
                    </a:srgbClr>
                  </a:outerShdw>
                </a:effectLst>
              </a:rPr>
              <a:t>La Corresponsabilidad Cristiana como estilo de vida nos lleva a reflexionar acerca de DONDE y  COMO Aplicarla..</a:t>
            </a:r>
          </a:p>
          <a:p>
            <a:pPr marL="392113" indent="-392113"/>
            <a:endParaRPr lang="es-PR" sz="2800" dirty="0">
              <a:solidFill>
                <a:srgbClr val="FFC000"/>
              </a:solidFill>
              <a:effectLst>
                <a:outerShdw blurRad="38100" dist="38100" dir="2700000" algn="tl">
                  <a:srgbClr val="000000">
                    <a:alpha val="43137"/>
                  </a:srgbClr>
                </a:outerShdw>
              </a:effectLst>
            </a:endParaRPr>
          </a:p>
          <a:p>
            <a:pPr marL="849313" lvl="1" indent="-392113">
              <a:buFont typeface="Arial" pitchFamily="34" charset="0"/>
              <a:buChar char="•"/>
            </a:pPr>
            <a:r>
              <a:rPr lang="es-PR" sz="3200" dirty="0">
                <a:solidFill>
                  <a:schemeClr val="tx2">
                    <a:lumMod val="75000"/>
                  </a:schemeClr>
                </a:solidFill>
                <a:latin typeface="+mj-lt"/>
              </a:rPr>
              <a:t>En el ámbito Personal / Familia</a:t>
            </a:r>
          </a:p>
          <a:p>
            <a:pPr marL="849313" lvl="1" indent="-392113">
              <a:buFont typeface="Arial" pitchFamily="34" charset="0"/>
              <a:buChar char="•"/>
            </a:pPr>
            <a:r>
              <a:rPr lang="es-PR" sz="3200" dirty="0">
                <a:solidFill>
                  <a:schemeClr val="tx2">
                    <a:lumMod val="75000"/>
                  </a:schemeClr>
                </a:solidFill>
                <a:latin typeface="+mj-lt"/>
              </a:rPr>
              <a:t>En el ámbito Eclesial /   Parroquia</a:t>
            </a:r>
          </a:p>
          <a:p>
            <a:pPr marL="849313" lvl="1" indent="-392113">
              <a:buFont typeface="Arial" pitchFamily="34" charset="0"/>
              <a:buChar char="•"/>
            </a:pPr>
            <a:r>
              <a:rPr lang="es-PR" sz="3200" dirty="0">
                <a:solidFill>
                  <a:schemeClr val="tx2">
                    <a:lumMod val="75000"/>
                  </a:schemeClr>
                </a:solidFill>
                <a:latin typeface="+mj-lt"/>
              </a:rPr>
              <a:t>Fuera del ámbito eclesial</a:t>
            </a:r>
          </a:p>
          <a:p>
            <a:pPr marL="849313" lvl="1" indent="-392113"/>
            <a:endParaRPr lang="es-PR" sz="2400" dirty="0">
              <a:solidFill>
                <a:schemeClr val="tx2">
                  <a:lumMod val="75000"/>
                </a:schemeClr>
              </a:solidFill>
              <a:latin typeface="+mj-lt"/>
            </a:endParaRPr>
          </a:p>
          <a:p>
            <a:pPr marL="849313" lvl="1" indent="-392113"/>
            <a:r>
              <a:rPr lang="es-PR" sz="2400" dirty="0">
                <a:solidFill>
                  <a:schemeClr val="tx2">
                    <a:lumMod val="75000"/>
                  </a:schemeClr>
                </a:solidFill>
                <a:latin typeface="+mj-lt"/>
              </a:rPr>
              <a:t>Para lo cual se requieren inicialmente dos tareas:</a:t>
            </a:r>
          </a:p>
          <a:p>
            <a:pPr marL="392113" indent="-392113"/>
            <a:endParaRPr lang="es-PR" sz="2100" b="1" dirty="0">
              <a:solidFill>
                <a:schemeClr val="accent6">
                  <a:lumMod val="50000"/>
                </a:schemeClr>
              </a:solidFill>
            </a:endParaRPr>
          </a:p>
        </p:txBody>
      </p:sp>
      <p:pic>
        <p:nvPicPr>
          <p:cNvPr id="6" name="Picture 5"/>
          <p:cNvPicPr/>
          <p:nvPr/>
        </p:nvPicPr>
        <p:blipFill>
          <a:blip r:embed="rId2"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14141120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Oficina de Corresponsabilidad  Vicaría de Desarrollo</a:t>
            </a:r>
          </a:p>
        </p:txBody>
      </p:sp>
      <p:sp>
        <p:nvSpPr>
          <p:cNvPr id="455682" name="Rectangle 2"/>
          <p:cNvSpPr>
            <a:spLocks noGrp="1" noChangeArrowheads="1"/>
          </p:cNvSpPr>
          <p:nvPr>
            <p:ph type="body" idx="1"/>
          </p:nvPr>
        </p:nvSpPr>
        <p:spPr>
          <a:xfrm>
            <a:off x="793534" y="1915449"/>
            <a:ext cx="8027988" cy="4125913"/>
          </a:xfrm>
          <a:noFill/>
          <a:ln/>
        </p:spPr>
        <p:txBody>
          <a:bodyPr/>
          <a:lstStyle/>
          <a:p>
            <a:pPr>
              <a:spcBef>
                <a:spcPct val="0"/>
              </a:spcBef>
              <a:buFont typeface="Wingdings" pitchFamily="2" charset="2"/>
              <a:buChar char="v"/>
            </a:pPr>
            <a:r>
              <a:rPr lang="es-PR" sz="2800" b="1" dirty="0">
                <a:solidFill>
                  <a:srgbClr val="FFC000"/>
                </a:solidFill>
              </a:rPr>
              <a:t>Primera tarea</a:t>
            </a:r>
            <a:r>
              <a:rPr lang="es-PR" sz="2800" dirty="0"/>
              <a:t>: acoger los dones</a:t>
            </a:r>
          </a:p>
          <a:p>
            <a:pPr lvl="1">
              <a:lnSpc>
                <a:spcPct val="90000"/>
              </a:lnSpc>
              <a:spcAft>
                <a:spcPct val="20000"/>
              </a:spcAft>
              <a:buFont typeface="Wingdings" pitchFamily="2" charset="2"/>
              <a:buChar char="Ø"/>
            </a:pPr>
            <a:r>
              <a:rPr lang="es-PR" sz="2000" dirty="0"/>
              <a:t>Ellos manifiestan el amor providente de Dios </a:t>
            </a:r>
            <a:r>
              <a:rPr lang="es-PR" sz="2000" u="sng" dirty="0"/>
              <a:t>por cada uno de nosotros</a:t>
            </a:r>
          </a:p>
          <a:p>
            <a:pPr lvl="1">
              <a:lnSpc>
                <a:spcPct val="90000"/>
              </a:lnSpc>
              <a:spcAft>
                <a:spcPct val="20000"/>
              </a:spcAft>
              <a:buFont typeface="Wingdings" pitchFamily="2" charset="2"/>
              <a:buChar char="Ø"/>
            </a:pPr>
            <a:r>
              <a:rPr lang="es-PR" sz="2000" dirty="0"/>
              <a:t>Humildad para reconocer los dones</a:t>
            </a:r>
          </a:p>
          <a:p>
            <a:pPr lvl="1">
              <a:lnSpc>
                <a:spcPct val="90000"/>
              </a:lnSpc>
              <a:spcAft>
                <a:spcPct val="20000"/>
              </a:spcAft>
              <a:buFont typeface="Wingdings" pitchFamily="2" charset="2"/>
              <a:buChar char="Ø"/>
            </a:pPr>
            <a:r>
              <a:rPr lang="es-PR" sz="2000" u="sng" dirty="0"/>
              <a:t>Gratitud</a:t>
            </a:r>
            <a:r>
              <a:rPr lang="es-PR" sz="2000" dirty="0"/>
              <a:t>: respuesta a la gratuidad de Dios</a:t>
            </a:r>
          </a:p>
          <a:p>
            <a:pPr>
              <a:spcBef>
                <a:spcPct val="0"/>
              </a:spcBef>
              <a:buFont typeface="Wingdings" pitchFamily="2" charset="2"/>
              <a:buChar char="v"/>
            </a:pPr>
            <a:r>
              <a:rPr lang="es-PR" sz="2800" b="1" dirty="0">
                <a:solidFill>
                  <a:srgbClr val="FFC000"/>
                </a:solidFill>
              </a:rPr>
              <a:t>Segunda tarea</a:t>
            </a:r>
            <a:r>
              <a:rPr lang="es-PR" sz="2800" dirty="0"/>
              <a:t>: compartir los dones</a:t>
            </a:r>
          </a:p>
          <a:p>
            <a:pPr lvl="1">
              <a:spcBef>
                <a:spcPct val="15000"/>
              </a:spcBef>
              <a:buFont typeface="Wingdings" pitchFamily="2" charset="2"/>
              <a:buChar char="Ø"/>
            </a:pPr>
            <a:r>
              <a:rPr lang="es-PR" sz="2000" dirty="0"/>
              <a:t>El don se nos da por amor y para amar</a:t>
            </a:r>
            <a:endParaRPr lang="es-PR" sz="2000" u="sng" dirty="0"/>
          </a:p>
          <a:p>
            <a:pPr lvl="1">
              <a:spcBef>
                <a:spcPct val="15000"/>
              </a:spcBef>
              <a:buFont typeface="Wingdings" pitchFamily="2" charset="2"/>
              <a:buChar char="Ø"/>
            </a:pPr>
            <a:r>
              <a:rPr lang="es-PR" sz="2000" dirty="0"/>
              <a:t>Amar </a:t>
            </a:r>
            <a:r>
              <a:rPr lang="es-PR" sz="2000" u="sng" dirty="0"/>
              <a:t>junto con Dios</a:t>
            </a:r>
            <a:r>
              <a:rPr lang="es-PR" sz="2000" dirty="0"/>
              <a:t> como Él ama, sirviendo al hermano y buscando su bien</a:t>
            </a:r>
          </a:p>
          <a:p>
            <a:pPr lvl="1">
              <a:spcBef>
                <a:spcPct val="15000"/>
              </a:spcBef>
              <a:buFont typeface="Wingdings" pitchFamily="2" charset="2"/>
              <a:buChar char="Ø"/>
            </a:pPr>
            <a:r>
              <a:rPr lang="es-PR" sz="2000" u="sng" dirty="0"/>
              <a:t>Generosidad</a:t>
            </a:r>
            <a:r>
              <a:rPr lang="es-PR" sz="2000" dirty="0"/>
              <a:t>: medida de la gratitud</a:t>
            </a:r>
          </a:p>
          <a:p>
            <a:pPr lvl="1">
              <a:lnSpc>
                <a:spcPct val="90000"/>
              </a:lnSpc>
              <a:spcAft>
                <a:spcPct val="20000"/>
              </a:spcAft>
            </a:pPr>
            <a:endParaRPr lang="es-PR" sz="2300" dirty="0"/>
          </a:p>
        </p:txBody>
      </p:sp>
      <p:sp>
        <p:nvSpPr>
          <p:cNvPr id="455683" name="Rectangle 3"/>
          <p:cNvSpPr>
            <a:spLocks noChangeArrowheads="1"/>
          </p:cNvSpPr>
          <p:nvPr/>
        </p:nvSpPr>
        <p:spPr bwMode="auto">
          <a:xfrm>
            <a:off x="959833" y="451513"/>
            <a:ext cx="7021513" cy="1216025"/>
          </a:xfrm>
          <a:prstGeom prst="rect">
            <a:avLst/>
          </a:prstGeom>
          <a:noFill/>
          <a:ln w="9525">
            <a:noFill/>
            <a:miter lim="800000"/>
            <a:headEnd/>
            <a:tailEnd/>
          </a:ln>
          <a:effectLst/>
        </p:spPr>
        <p:txBody>
          <a:bodyPr anchor="b"/>
          <a:lstStyle/>
          <a:p>
            <a:pPr eaLnBrk="1" hangingPunct="1"/>
            <a:r>
              <a:rPr lang="es-PR" sz="3800" b="1" dirty="0">
                <a:solidFill>
                  <a:schemeClr val="accent5">
                    <a:lumMod val="50000"/>
                  </a:schemeClr>
                </a:solidFill>
                <a:effectLst>
                  <a:outerShdw blurRad="38100" dist="38100" dir="2700000" algn="tl">
                    <a:srgbClr val="000000">
                      <a:alpha val="43137"/>
                    </a:srgbClr>
                  </a:outerShdw>
                </a:effectLst>
                <a:latin typeface="+mj-lt"/>
                <a:ea typeface="+mj-ea"/>
                <a:cs typeface="+mj-cs"/>
              </a:rPr>
              <a:t>Cómo aplicar la corresponsabilidad…</a:t>
            </a:r>
          </a:p>
        </p:txBody>
      </p:sp>
      <p:pic>
        <p:nvPicPr>
          <p:cNvPr id="6" name="Picture 5"/>
          <p:cNvPicPr/>
          <p:nvPr/>
        </p:nvPicPr>
        <p:blipFill>
          <a:blip r:embed="rId2" cstate="print"/>
          <a:srcRect/>
          <a:stretch>
            <a:fillRect/>
          </a:stretch>
        </p:blipFill>
        <p:spPr bwMode="auto">
          <a:xfrm>
            <a:off x="9382148" y="142852"/>
            <a:ext cx="928694" cy="1428760"/>
          </a:xfrm>
          <a:prstGeom prst="rect">
            <a:avLst/>
          </a:prstGeom>
          <a:noFill/>
          <a:ln w="9525">
            <a:noFill/>
            <a:miter lim="800000"/>
            <a:headEnd/>
            <a:tailEnd/>
          </a:ln>
        </p:spPr>
      </p:pic>
    </p:spTree>
    <p:extLst>
      <p:ext uri="{BB962C8B-B14F-4D97-AF65-F5344CB8AC3E}">
        <p14:creationId xmlns:p14="http://schemas.microsoft.com/office/powerpoint/2010/main" val="25501767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5682">
                                            <p:txEl>
                                              <p:pRg st="1" end="1"/>
                                            </p:txEl>
                                          </p:spTgt>
                                        </p:tgtEl>
                                        <p:attrNameLst>
                                          <p:attrName>style.visibility</p:attrName>
                                        </p:attrNameLst>
                                      </p:cBhvr>
                                      <p:to>
                                        <p:strVal val="visible"/>
                                      </p:to>
                                    </p:set>
                                    <p:animEffect transition="in" filter="fade">
                                      <p:cBhvr>
                                        <p:cTn id="7" dur="2000"/>
                                        <p:tgtEl>
                                          <p:spTgt spid="4556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5682">
                                            <p:txEl>
                                              <p:pRg st="2" end="2"/>
                                            </p:txEl>
                                          </p:spTgt>
                                        </p:tgtEl>
                                        <p:attrNameLst>
                                          <p:attrName>style.visibility</p:attrName>
                                        </p:attrNameLst>
                                      </p:cBhvr>
                                      <p:to>
                                        <p:strVal val="visible"/>
                                      </p:to>
                                    </p:set>
                                    <p:animEffect transition="in" filter="fade">
                                      <p:cBhvr>
                                        <p:cTn id="12" dur="2000"/>
                                        <p:tgtEl>
                                          <p:spTgt spid="4556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5682">
                                            <p:txEl>
                                              <p:pRg st="3" end="3"/>
                                            </p:txEl>
                                          </p:spTgt>
                                        </p:tgtEl>
                                        <p:attrNameLst>
                                          <p:attrName>style.visibility</p:attrName>
                                        </p:attrNameLst>
                                      </p:cBhvr>
                                      <p:to>
                                        <p:strVal val="visible"/>
                                      </p:to>
                                    </p:set>
                                    <p:animEffect transition="in" filter="fade">
                                      <p:cBhvr>
                                        <p:cTn id="17" dur="2000"/>
                                        <p:tgtEl>
                                          <p:spTgt spid="45568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5682">
                                            <p:txEl>
                                              <p:pRg st="4" end="4"/>
                                            </p:txEl>
                                          </p:spTgt>
                                        </p:tgtEl>
                                        <p:attrNameLst>
                                          <p:attrName>style.visibility</p:attrName>
                                        </p:attrNameLst>
                                      </p:cBhvr>
                                      <p:to>
                                        <p:strVal val="visible"/>
                                      </p:to>
                                    </p:set>
                                    <p:animEffect transition="in" filter="fade">
                                      <p:cBhvr>
                                        <p:cTn id="22" dur="2000"/>
                                        <p:tgtEl>
                                          <p:spTgt spid="45568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5682">
                                            <p:txEl>
                                              <p:pRg st="5" end="5"/>
                                            </p:txEl>
                                          </p:spTgt>
                                        </p:tgtEl>
                                        <p:attrNameLst>
                                          <p:attrName>style.visibility</p:attrName>
                                        </p:attrNameLst>
                                      </p:cBhvr>
                                      <p:to>
                                        <p:strVal val="visible"/>
                                      </p:to>
                                    </p:set>
                                    <p:animEffect transition="in" filter="fade">
                                      <p:cBhvr>
                                        <p:cTn id="27" dur="2000"/>
                                        <p:tgtEl>
                                          <p:spTgt spid="45568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5682">
                                            <p:txEl>
                                              <p:pRg st="6" end="6"/>
                                            </p:txEl>
                                          </p:spTgt>
                                        </p:tgtEl>
                                        <p:attrNameLst>
                                          <p:attrName>style.visibility</p:attrName>
                                        </p:attrNameLst>
                                      </p:cBhvr>
                                      <p:to>
                                        <p:strVal val="visible"/>
                                      </p:to>
                                    </p:set>
                                    <p:animEffect transition="in" filter="fade">
                                      <p:cBhvr>
                                        <p:cTn id="32" dur="2000"/>
                                        <p:tgtEl>
                                          <p:spTgt spid="45568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5682">
                                            <p:txEl>
                                              <p:pRg st="7" end="7"/>
                                            </p:txEl>
                                          </p:spTgt>
                                        </p:tgtEl>
                                        <p:attrNameLst>
                                          <p:attrName>style.visibility</p:attrName>
                                        </p:attrNameLst>
                                      </p:cBhvr>
                                      <p:to>
                                        <p:strVal val="visible"/>
                                      </p:to>
                                    </p:set>
                                    <p:animEffect transition="in" filter="fade">
                                      <p:cBhvr>
                                        <p:cTn id="37" dur="2000"/>
                                        <p:tgtEl>
                                          <p:spTgt spid="4556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1192</TotalTime>
  <Words>2789</Words>
  <Application>Microsoft Office PowerPoint</Application>
  <PresentationFormat>Widescreen</PresentationFormat>
  <Paragraphs>394</Paragraphs>
  <Slides>38</Slides>
  <Notes>22</Notes>
  <HiddenSlides>6</HiddenSlides>
  <MMClips>0</MMClips>
  <ScaleCrop>false</ScaleCrop>
  <HeadingPairs>
    <vt:vector size="8" baseType="variant">
      <vt:variant>
        <vt:lpstr>Fonts Used</vt:lpstr>
      </vt:variant>
      <vt:variant>
        <vt:i4>12</vt:i4>
      </vt:variant>
      <vt:variant>
        <vt:lpstr>Theme</vt:lpstr>
      </vt:variant>
      <vt:variant>
        <vt:i4>1</vt:i4>
      </vt:variant>
      <vt:variant>
        <vt:lpstr>Slide Titles</vt:lpstr>
      </vt:variant>
      <vt:variant>
        <vt:i4>38</vt:i4>
      </vt:variant>
      <vt:variant>
        <vt:lpstr>Custom Shows</vt:lpstr>
      </vt:variant>
      <vt:variant>
        <vt:i4>4</vt:i4>
      </vt:variant>
    </vt:vector>
  </HeadingPairs>
  <TitlesOfParts>
    <vt:vector size="55" baseType="lpstr">
      <vt:lpstr>Arabic Typesetting</vt:lpstr>
      <vt:lpstr>Arial</vt:lpstr>
      <vt:lpstr>Berlin Sans FB</vt:lpstr>
      <vt:lpstr>Bradley Hand ITC</vt:lpstr>
      <vt:lpstr>Brush Script MT</vt:lpstr>
      <vt:lpstr>Calibri</vt:lpstr>
      <vt:lpstr>Edwardian Script ITC</vt:lpstr>
      <vt:lpstr>French Script MT</vt:lpstr>
      <vt:lpstr>Tahoma</vt:lpstr>
      <vt:lpstr>Trebuchet MS</vt:lpstr>
      <vt:lpstr>Wingdings</vt:lpstr>
      <vt:lpstr>Wingdings 3</vt:lpstr>
      <vt:lpstr>Facet</vt:lpstr>
      <vt:lpstr>PowerPoint Presentation</vt:lpstr>
      <vt:lpstr>Cómo aplicar la corresponsabilidad…</vt:lpstr>
      <vt:lpstr>Cómo aplicar la corresponsabilidad…</vt:lpstr>
      <vt:lpstr>Cómo aplicar la corresponsabilidad…</vt:lpstr>
      <vt:lpstr>Cómo aplicar la corresponsabilidad…</vt:lpstr>
      <vt:lpstr>Cómo aplicar la corresponsabilidad…</vt:lpstr>
      <vt:lpstr>Cómo aplicar la corresponsabilidad…</vt:lpstr>
      <vt:lpstr>Cómo aplicar la corresponsabilidad…</vt:lpstr>
      <vt:lpstr>PowerPoint Presentation</vt:lpstr>
      <vt:lpstr>Cómo aplicar la corresponsabilidad…</vt:lpstr>
      <vt:lpstr>PowerPoint Presentation</vt:lpstr>
      <vt:lpstr>PowerPoint Presentation</vt:lpstr>
      <vt:lpstr>PowerPoint Presentation</vt:lpstr>
      <vt:lpstr>PowerPoint Presentation</vt:lpstr>
      <vt:lpstr>PowerPoint Presentation</vt:lpstr>
      <vt:lpstr>PowerPoint Presentation</vt:lpstr>
      <vt:lpstr>Cómo aplicar la corresponsabilidad</vt:lpstr>
      <vt:lpstr>Cómo aplicar la corresponsabilidad</vt:lpstr>
      <vt:lpstr>PLAN DE ACCION PARA INTRODUCIR LA CORRESPONSBILIDAD CRISTIANA EN SU PARROQUIA:</vt:lpstr>
      <vt:lpstr>PLAN DE ACCION PARA INTRODUCIR LA CORRESPONSBILIDAD CRISTIANA EN SU PARROQUIA:</vt:lpstr>
      <vt:lpstr>Implementando la Corresponsabilidad en la comunidad parroquial: </vt:lpstr>
      <vt:lpstr>Implementando la Corresponsabilidad en la comunidad parroquial: </vt:lpstr>
      <vt:lpstr>Implementando la Corresponsabilidad en la comunidad parroquial: </vt:lpstr>
      <vt:lpstr>Implementando la Corresponsabilidad en la comunidad parroquial: </vt:lpstr>
      <vt:lpstr>Implementando la Corresponsabilidad en la comunidad parroquial: </vt:lpstr>
      <vt:lpstr>Implementando la Corresponsabilidad en la comunidad parroquial: </vt:lpstr>
      <vt:lpstr>Implementando la Corresponsabilidad en la comunidad parroquial: </vt:lpstr>
      <vt:lpstr>PLAN DE ACCION PARA INTRODUCIR LA CORRESPONSBILIDAD CRISTIANA EN SU PARROQUIA:</vt:lpstr>
      <vt:lpstr>Implementando la Corresponsabilidad en la comunidad parroquial: </vt:lpstr>
      <vt:lpstr>Implementando la Corresponsabilidad en la comunidad parroquial: </vt:lpstr>
      <vt:lpstr>Implementando la Corresponsabilidad en la comunidad parroquial: </vt:lpstr>
      <vt:lpstr>PLAN DE ACCION PARA INTRODUCIR LA CORRESPONSBILIDAD CRISTIANA EN SU PARROQUIA:</vt:lpstr>
      <vt:lpstr>Implementando la Corresponsabilidad en la comunidad parroquial: </vt:lpstr>
      <vt:lpstr>RECURSOS</vt:lpstr>
      <vt:lpstr>Implementando la Corresponsabilidad en la comunidad parroquial: </vt:lpstr>
      <vt:lpstr>Cómo aplicar la corresponsabilidad…</vt:lpstr>
      <vt:lpstr> MUCHAS GRACIAS</vt:lpstr>
      <vt:lpstr>¡Camino al discipulado! Comité de Corresponsabilidad  Parroquia María Madre de la Misericordia</vt:lpstr>
      <vt:lpstr>Intro 1</vt:lpstr>
      <vt:lpstr>Body1</vt:lpstr>
      <vt:lpstr>Body 2</vt:lpstr>
      <vt:lpstr>Body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y Elba Pico</dc:creator>
  <cp:lastModifiedBy>Luis y Elba Pico</cp:lastModifiedBy>
  <cp:revision>9</cp:revision>
  <dcterms:created xsi:type="dcterms:W3CDTF">2018-09-02T18:01:17Z</dcterms:created>
  <dcterms:modified xsi:type="dcterms:W3CDTF">2018-09-11T00:29:04Z</dcterms:modified>
</cp:coreProperties>
</file>