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9" r:id="rId3"/>
    <p:sldId id="260" r:id="rId4"/>
    <p:sldId id="261" r:id="rId5"/>
    <p:sldId id="262" r:id="rId6"/>
    <p:sldId id="472" r:id="rId7"/>
    <p:sldId id="263" r:id="rId8"/>
    <p:sldId id="264" r:id="rId9"/>
    <p:sldId id="473" r:id="rId10"/>
    <p:sldId id="474" r:id="rId11"/>
    <p:sldId id="475" r:id="rId12"/>
    <p:sldId id="476" r:id="rId13"/>
    <p:sldId id="477" r:id="rId14"/>
    <p:sldId id="478" r:id="rId15"/>
    <p:sldId id="479" r:id="rId16"/>
    <p:sldId id="480" r:id="rId17"/>
    <p:sldId id="481" r:id="rId18"/>
    <p:sldId id="4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0" autoAdjust="0"/>
    <p:restoredTop sz="94660"/>
  </p:normalViewPr>
  <p:slideViewPr>
    <p:cSldViewPr snapToGrid="0">
      <p:cViewPr varScale="1">
        <p:scale>
          <a:sx n="69" d="100"/>
          <a:sy n="69" d="100"/>
        </p:scale>
        <p:origin x="58" y="3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alphaModFix amt="20000"/>
            <a:lum/>
          </a:blip>
          <a:srcRect/>
          <a:stretch>
            <a:fillRect l="41000" t="-8000" r="-4000" b="-10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facebook.com/CARCOp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9309C6-7E95-464B-813D-DB0069ACE7A7}"/>
              </a:ext>
            </a:extLst>
          </p:cNvPr>
          <p:cNvPicPr>
            <a:picLocks noChangeAspect="1"/>
          </p:cNvPicPr>
          <p:nvPr/>
        </p:nvPicPr>
        <p:blipFill rotWithShape="1">
          <a:blip r:embed="rId2"/>
          <a:srcRect l="13757" r="13757"/>
          <a:stretch/>
        </p:blipFill>
        <p:spPr>
          <a:xfrm>
            <a:off x="5847127" y="1191082"/>
            <a:ext cx="4232543" cy="3737645"/>
          </a:xfrm>
          <a:prstGeom prst="ellipse">
            <a:avLst/>
          </a:prstGeom>
          <a:effectLst>
            <a:reflection blurRad="6350" stA="50000" endA="295" endPos="92000" dist="101600" dir="5400000" sy="-100000" algn="bl" rotWithShape="0"/>
          </a:effectLst>
          <a:scene3d>
            <a:camera prst="perspectiveHeroicExtremeLeftFacing" fov="5700000">
              <a:rot lat="2400000" lon="1200000" rev="21425485"/>
            </a:camera>
            <a:lightRig rig="threePt" dir="t"/>
          </a:scene3d>
        </p:spPr>
      </p:pic>
      <p:sp>
        <p:nvSpPr>
          <p:cNvPr id="6" name="Text Box 2">
            <a:extLst>
              <a:ext uri="{FF2B5EF4-FFF2-40B4-BE49-F238E27FC236}">
                <a16:creationId xmlns:a16="http://schemas.microsoft.com/office/drawing/2014/main" id="{50BBCD53-0E6C-4A2B-B493-BCDDE30569AC}"/>
              </a:ext>
            </a:extLst>
          </p:cNvPr>
          <p:cNvSpPr txBox="1">
            <a:spLocks noChangeArrowheads="1"/>
          </p:cNvSpPr>
          <p:nvPr/>
        </p:nvSpPr>
        <p:spPr bwMode="auto">
          <a:xfrm>
            <a:off x="1369478" y="679018"/>
            <a:ext cx="5602288" cy="1519237"/>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00"/>
              </a:spcAft>
              <a:buClrTx/>
              <a:buSzTx/>
              <a:buFontTx/>
              <a:buNone/>
              <a:tabLst/>
            </a:pPr>
            <a:r>
              <a:rPr kumimoji="0" lang="es-PR" altLang="en-US" sz="11000" b="1" i="0" u="none" strike="noStrike" cap="none" normalizeH="0" baseline="0" dirty="0">
                <a:ln>
                  <a:noFill/>
                </a:ln>
                <a:solidFill>
                  <a:srgbClr val="806000"/>
                </a:solidFill>
                <a:effectLst/>
                <a:latin typeface="Bradley Hand ITC" panose="03070402050302030203" pitchFamily="66" charset="0"/>
              </a:rPr>
              <a:t>Porque...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3">
            <a:extLst>
              <a:ext uri="{FF2B5EF4-FFF2-40B4-BE49-F238E27FC236}">
                <a16:creationId xmlns:a16="http://schemas.microsoft.com/office/drawing/2014/main" id="{6ACF89BA-F520-4460-AEAE-046D2DCBD2D0}"/>
              </a:ext>
            </a:extLst>
          </p:cNvPr>
          <p:cNvSpPr txBox="1">
            <a:spLocks noChangeArrowheads="1"/>
          </p:cNvSpPr>
          <p:nvPr/>
        </p:nvSpPr>
        <p:spPr bwMode="auto">
          <a:xfrm>
            <a:off x="975656" y="4184207"/>
            <a:ext cx="7235190" cy="374463"/>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Berlin Sans FB" panose="020E0602020502020306" pitchFamily="34" charset="0"/>
              </a:rPr>
              <a:t>2ndo</a:t>
            </a:r>
            <a:r>
              <a:rPr kumimoji="0" lang="en-US" altLang="en-US" sz="2000" b="0" i="0" u="none" strike="noStrike" cap="none" normalizeH="0" baseline="0" dirty="0">
                <a:ln>
                  <a:noFill/>
                </a:ln>
                <a:solidFill>
                  <a:srgbClr val="000000"/>
                </a:solidFill>
                <a:effectLst/>
                <a:latin typeface="Berlin Sans FB" panose="020E0602020502020306" pitchFamily="34" charset="0"/>
              </a:rPr>
              <a:t> Encuentro Arquidiocesano</a:t>
            </a:r>
            <a:r>
              <a:rPr lang="en-US" altLang="en-US" sz="2000" dirty="0">
                <a:solidFill>
                  <a:srgbClr val="000000"/>
                </a:solidFill>
                <a:latin typeface="Berlin Sans FB" panose="020E0602020502020306" pitchFamily="34" charset="0"/>
              </a:rPr>
              <a:t> </a:t>
            </a:r>
            <a:r>
              <a:rPr kumimoji="0" lang="en-US" altLang="en-US" sz="2000" b="0" i="0" u="none" strike="noStrike" cap="none" normalizeH="0" baseline="0" dirty="0">
                <a:ln>
                  <a:noFill/>
                </a:ln>
                <a:solidFill>
                  <a:srgbClr val="000000"/>
                </a:solidFill>
                <a:effectLst/>
                <a:latin typeface="Berlin Sans FB" panose="020E0602020502020306" pitchFamily="34" charset="0"/>
              </a:rPr>
              <a:t>de Corresponsabilidad</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1028" name="Picture 4" descr="Comit&amp;eacute; Arquidiocesano de Corresponsabilidad (CARCOpr)">
            <a:extLst>
              <a:ext uri="{FF2B5EF4-FFF2-40B4-BE49-F238E27FC236}">
                <a16:creationId xmlns:a16="http://schemas.microsoft.com/office/drawing/2014/main" id="{D97D7FEB-4F35-4135-B186-247A2B3FC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685" y="5266169"/>
            <a:ext cx="2105025"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cxnSp>
        <p:nvCxnSpPr>
          <p:cNvPr id="1029" name="AutoShape 5">
            <a:extLst>
              <a:ext uri="{FF2B5EF4-FFF2-40B4-BE49-F238E27FC236}">
                <a16:creationId xmlns:a16="http://schemas.microsoft.com/office/drawing/2014/main" id="{37482F0F-6D57-418D-99A6-E9AF816E65EA}"/>
              </a:ext>
            </a:extLst>
          </p:cNvPr>
          <p:cNvCxnSpPr>
            <a:cxnSpLocks noChangeShapeType="1"/>
          </p:cNvCxnSpPr>
          <p:nvPr/>
        </p:nvCxnSpPr>
        <p:spPr bwMode="auto">
          <a:xfrm flipH="1">
            <a:off x="3851674" y="5840756"/>
            <a:ext cx="1684261" cy="0"/>
          </a:xfrm>
          <a:prstGeom prst="straightConnector1">
            <a:avLst/>
          </a:prstGeom>
          <a:noFill/>
          <a:ln w="12700">
            <a:solidFill>
              <a:srgbClr val="5B9BD5"/>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cxnSp>
      <p:pic>
        <p:nvPicPr>
          <p:cNvPr id="1030" name="Picture 6" descr="escudo-arq">
            <a:extLst>
              <a:ext uri="{FF2B5EF4-FFF2-40B4-BE49-F238E27FC236}">
                <a16:creationId xmlns:a16="http://schemas.microsoft.com/office/drawing/2014/main" id="{24756BD8-FFC8-49E4-B134-764000840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735" y="5266169"/>
            <a:ext cx="742950" cy="912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
        <p:nvSpPr>
          <p:cNvPr id="11" name="Text Box 8">
            <a:extLst>
              <a:ext uri="{FF2B5EF4-FFF2-40B4-BE49-F238E27FC236}">
                <a16:creationId xmlns:a16="http://schemas.microsoft.com/office/drawing/2014/main" id="{E1B2D02B-38E1-4730-AC97-D9C98A02576E}"/>
              </a:ext>
            </a:extLst>
          </p:cNvPr>
          <p:cNvSpPr txBox="1">
            <a:spLocks noChangeArrowheads="1"/>
          </p:cNvSpPr>
          <p:nvPr/>
        </p:nvSpPr>
        <p:spPr bwMode="auto">
          <a:xfrm>
            <a:off x="3670892" y="5800014"/>
            <a:ext cx="999460" cy="619125"/>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err="1">
                <a:ln>
                  <a:noFill/>
                </a:ln>
                <a:solidFill>
                  <a:srgbClr val="000000"/>
                </a:solidFill>
                <a:effectLst/>
                <a:latin typeface="Calibri" panose="020F0502020204030204" pitchFamily="34" charset="0"/>
              </a:rPr>
              <a:t>Arquidiócesis</a:t>
            </a:r>
            <a:r>
              <a:rPr kumimoji="0" lang="en-US" altLang="en-US" sz="900" b="1" i="0" u="none" strike="noStrike" cap="none" normalizeH="0" baseline="0" dirty="0">
                <a:ln>
                  <a:noFill/>
                </a:ln>
                <a:solidFill>
                  <a:srgbClr val="000000"/>
                </a:solidFill>
                <a:effectLst/>
                <a:latin typeface="Calibri" panose="020F050202020403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Calibri" panose="020F0502020204030204" pitchFamily="34" charset="0"/>
              </a:rPr>
              <a:t>de San Juan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9">
            <a:extLst>
              <a:ext uri="{FF2B5EF4-FFF2-40B4-BE49-F238E27FC236}">
                <a16:creationId xmlns:a16="http://schemas.microsoft.com/office/drawing/2014/main" id="{8FD9F6D6-CD63-45F2-B2CD-5ED12E195EB2}"/>
              </a:ext>
            </a:extLst>
          </p:cNvPr>
          <p:cNvSpPr txBox="1">
            <a:spLocks noChangeArrowheads="1"/>
          </p:cNvSpPr>
          <p:nvPr/>
        </p:nvSpPr>
        <p:spPr bwMode="auto">
          <a:xfrm>
            <a:off x="805343" y="4548129"/>
            <a:ext cx="5712903" cy="63248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lang="es-PR" altLang="en-US" sz="1600" dirty="0">
                <a:solidFill>
                  <a:srgbClr val="000000"/>
                </a:solidFill>
                <a:latin typeface="Calibri" panose="020F0502020204030204" pitchFamily="34" charset="0"/>
              </a:rPr>
              <a:t>12 de octubre de 2019</a:t>
            </a:r>
            <a:r>
              <a:rPr kumimoji="0" lang="es-PR" altLang="en-US" sz="1600" i="0" u="none" strike="noStrike" cap="none" normalizeH="0" baseline="0" dirty="0">
                <a:ln>
                  <a:noFill/>
                </a:ln>
                <a:solidFill>
                  <a:srgbClr val="000000"/>
                </a:solidFill>
                <a:effectLst/>
                <a:latin typeface="Calibri" panose="020F0502020204030204" pitchFamily="34" charset="0"/>
              </a:rPr>
              <a:t> / Parroquia San Jos</a:t>
            </a:r>
            <a:r>
              <a:rPr kumimoji="0" lang="en-US" altLang="en-US" sz="1600" i="0" u="none" strike="noStrike" cap="none" normalizeH="0" baseline="0" dirty="0">
                <a:ln>
                  <a:noFill/>
                </a:ln>
                <a:solidFill>
                  <a:srgbClr val="000000"/>
                </a:solidFill>
                <a:effectLst/>
                <a:latin typeface="Calibri" panose="020F0502020204030204" pitchFamily="34" charset="0"/>
              </a:rPr>
              <a:t>é</a:t>
            </a:r>
            <a:br>
              <a:rPr kumimoji="0" lang="es-PR" altLang="en-US" sz="2000" i="0" u="none" strike="noStrike" cap="none" normalizeH="0" baseline="0" dirty="0">
                <a:ln>
                  <a:noFill/>
                </a:ln>
                <a:solidFill>
                  <a:srgbClr val="000000"/>
                </a:solidFill>
                <a:effectLst/>
                <a:latin typeface="Calibri" panose="020F0502020204030204" pitchFamily="34" charset="0"/>
              </a:rPr>
            </a:br>
            <a:r>
              <a:rPr kumimoji="0" lang="es-PR" altLang="en-US" sz="1600" i="0" u="none" strike="noStrike" cap="none" normalizeH="0" baseline="0" dirty="0">
                <a:ln>
                  <a:noFill/>
                </a:ln>
                <a:solidFill>
                  <a:srgbClr val="000000"/>
                </a:solidFill>
                <a:effectLst/>
                <a:latin typeface="Calibri" panose="020F0502020204030204" pitchFamily="34" charset="0"/>
              </a:rPr>
              <a:t>PR-2, Villa Caparra, Guaynabo, PR 00966</a:t>
            </a:r>
            <a:r>
              <a:rPr kumimoji="0" lang="es-PR" altLang="en-US" sz="2000" i="0" u="none" strike="noStrike" cap="none" normalizeH="0" baseline="0" dirty="0">
                <a:ln>
                  <a:noFill/>
                </a:ln>
                <a:solidFill>
                  <a:srgbClr val="000000"/>
                </a:solidFill>
                <a:effectLst/>
                <a:latin typeface="Calibri" panose="020F0502020204030204" pitchFamily="34" charset="0"/>
              </a:rPr>
              <a:t> </a:t>
            </a:r>
            <a:endParaRPr kumimoji="0" lang="en-US" altLang="en-US" sz="2000" i="0"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965C1A38-24EB-497F-A796-DF8A90819D86}"/>
              </a:ext>
            </a:extLst>
          </p:cNvPr>
          <p:cNvSpPr txBox="1"/>
          <p:nvPr/>
        </p:nvSpPr>
        <p:spPr>
          <a:xfrm>
            <a:off x="975656" y="2387101"/>
            <a:ext cx="10391427" cy="1754326"/>
          </a:xfrm>
          <a:prstGeom prst="rect">
            <a:avLst/>
          </a:prstGeom>
          <a:noFill/>
        </p:spPr>
        <p:txBody>
          <a:bodyPr wrap="square" rtlCol="0">
            <a:spAutoFit/>
          </a:bodyPr>
          <a:lstStyle/>
          <a:p>
            <a:r>
              <a:rPr lang="es-PR" sz="3600" b="1" dirty="0">
                <a:solidFill>
                  <a:schemeClr val="accent2">
                    <a:lumMod val="75000"/>
                  </a:schemeClr>
                </a:solidFill>
              </a:rPr>
              <a:t>¡Formalizando el llamado!</a:t>
            </a:r>
          </a:p>
          <a:p>
            <a:r>
              <a:rPr lang="es-PR" sz="3600" b="1" i="1" dirty="0">
                <a:latin typeface="Lucida Sans" panose="020B0602030504020204" pitchFamily="34" charset="0"/>
              </a:rPr>
              <a:t>Como organizar el comité de corresponsabilidad en la parroquia</a:t>
            </a:r>
          </a:p>
        </p:txBody>
      </p:sp>
      <p:sp>
        <p:nvSpPr>
          <p:cNvPr id="13" name="Rectangle 12">
            <a:extLst>
              <a:ext uri="{FF2B5EF4-FFF2-40B4-BE49-F238E27FC236}">
                <a16:creationId xmlns:a16="http://schemas.microsoft.com/office/drawing/2014/main" id="{1B050A26-1DF4-478A-B592-AF63EB29127C}"/>
              </a:ext>
            </a:extLst>
          </p:cNvPr>
          <p:cNvSpPr/>
          <p:nvPr/>
        </p:nvSpPr>
        <p:spPr>
          <a:xfrm>
            <a:off x="1127390" y="5101046"/>
            <a:ext cx="3625851" cy="1077218"/>
          </a:xfrm>
          <a:prstGeom prst="rect">
            <a:avLst/>
          </a:prstGeom>
        </p:spPr>
        <p:txBody>
          <a:bodyPr wrap="square">
            <a:spAutoFit/>
          </a:bodyPr>
          <a:lstStyle/>
          <a:p>
            <a:pPr>
              <a:tabLst>
                <a:tab pos="1882775" algn="l"/>
              </a:tabLst>
            </a:pPr>
            <a:r>
              <a:rPr lang="es-PR" sz="3200" b="1" i="1" dirty="0">
                <a:latin typeface="Lucida Sans" panose="020B0602030504020204" pitchFamily="34" charset="0"/>
              </a:rPr>
              <a:t>Luis A. Pico-Lacomba</a:t>
            </a:r>
          </a:p>
        </p:txBody>
      </p:sp>
    </p:spTree>
    <p:extLst>
      <p:ext uri="{BB962C8B-B14F-4D97-AF65-F5344CB8AC3E}">
        <p14:creationId xmlns:p14="http://schemas.microsoft.com/office/powerpoint/2010/main" val="333523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p:txBody>
          <a:bodyPr/>
          <a:lstStyle/>
          <a:p>
            <a:r>
              <a:rPr lang="es-PR" dirty="0"/>
              <a:t>…que funciones tiene?</a:t>
            </a:r>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248354"/>
            <a:ext cx="9810437" cy="5247861"/>
          </a:xfrm>
        </p:spPr>
        <p:txBody>
          <a:bodyPr anchor="ctr">
            <a:normAutofit fontScale="77500" lnSpcReduction="20000"/>
          </a:bodyPr>
          <a:lstStyle/>
          <a:p>
            <a:pPr marL="0" indent="0">
              <a:lnSpc>
                <a:spcPct val="134000"/>
              </a:lnSpc>
              <a:spcBef>
                <a:spcPts val="0"/>
              </a:spcBef>
              <a:spcAft>
                <a:spcPts val="600"/>
              </a:spcAft>
              <a:buNone/>
            </a:pPr>
            <a:r>
              <a:rPr lang="es-ES" sz="4100" b="1" i="1" dirty="0"/>
              <a:t>Ejemplo de anuncio en el boletín:</a:t>
            </a:r>
          </a:p>
          <a:p>
            <a:pPr marL="0" indent="0">
              <a:lnSpc>
                <a:spcPct val="134000"/>
              </a:lnSpc>
              <a:spcBef>
                <a:spcPts val="0"/>
              </a:spcBef>
              <a:buNone/>
            </a:pPr>
            <a:r>
              <a:rPr lang="es-ES" sz="3400" dirty="0"/>
              <a:t>“Esta semana después de todas las misas, el Consejo Pastoral Parroquial esta ofreciendo una feria de ministerios, por favor únase con nosotros en el Salón Parroquial para aprender acerca de los diferentes ministerios y organizaciones de la parroquia y de las muchas oportunidades de voluntariado que tenemos disponible para ustedes. Después por favor reflexione en que es lo que usted puede hacer por la parroquia para compartir su amor por el Señor.”</a:t>
            </a:r>
          </a:p>
        </p:txBody>
      </p:sp>
    </p:spTree>
    <p:extLst>
      <p:ext uri="{BB962C8B-B14F-4D97-AF65-F5344CB8AC3E}">
        <p14:creationId xmlns:p14="http://schemas.microsoft.com/office/powerpoint/2010/main" val="339194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p:txBody>
          <a:bodyPr/>
          <a:lstStyle/>
          <a:p>
            <a:r>
              <a:rPr lang="es-PR" dirty="0"/>
              <a:t>…que funciones tiene?</a:t>
            </a:r>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248354"/>
            <a:ext cx="9810437" cy="5247861"/>
          </a:xfrm>
        </p:spPr>
        <p:txBody>
          <a:bodyPr anchor="ctr">
            <a:normAutofit fontScale="62500" lnSpcReduction="20000"/>
          </a:bodyPr>
          <a:lstStyle/>
          <a:p>
            <a:pPr>
              <a:lnSpc>
                <a:spcPct val="134000"/>
              </a:lnSpc>
              <a:spcBef>
                <a:spcPts val="0"/>
              </a:spcBef>
              <a:buFont typeface="Wingdings 3" panose="05040102010807070707" pitchFamily="18" charset="2"/>
              <a:buChar char="u"/>
            </a:pPr>
            <a:r>
              <a:rPr lang="es-ES" sz="4100" dirty="0"/>
              <a:t>Rinde periódicamente informes de dones recibidos y su empleo (Tiempo, Talento y Tesoro) a la comunidad parroquial.</a:t>
            </a:r>
          </a:p>
          <a:p>
            <a:pPr>
              <a:lnSpc>
                <a:spcPct val="134000"/>
              </a:lnSpc>
              <a:spcBef>
                <a:spcPts val="0"/>
              </a:spcBef>
              <a:buFont typeface="Wingdings 3" panose="05040102010807070707" pitchFamily="18" charset="2"/>
              <a:buChar char="u"/>
            </a:pPr>
            <a:r>
              <a:rPr lang="es-ES" sz="4100" dirty="0"/>
              <a:t>Trabajar con el Consejo Económico en la recepción, registro y monitoreo de compromisos anuales del tesoro.</a:t>
            </a:r>
          </a:p>
          <a:p>
            <a:pPr>
              <a:lnSpc>
                <a:spcPct val="134000"/>
              </a:lnSpc>
              <a:spcBef>
                <a:spcPts val="0"/>
              </a:spcBef>
              <a:buFont typeface="Wingdings 3" panose="05040102010807070707" pitchFamily="18" charset="2"/>
              <a:buChar char="u"/>
            </a:pPr>
            <a:r>
              <a:rPr lang="es-ES" sz="4100" dirty="0"/>
              <a:t>Organiza un equipo de laicos que puedan ofrecer testimonio de este estilo de vida para motivar a los demás.</a:t>
            </a:r>
          </a:p>
          <a:p>
            <a:pPr>
              <a:lnSpc>
                <a:spcPct val="134000"/>
              </a:lnSpc>
              <a:spcBef>
                <a:spcPts val="0"/>
              </a:spcBef>
              <a:buFont typeface="Wingdings 3" panose="05040102010807070707" pitchFamily="18" charset="2"/>
              <a:buChar char="u"/>
            </a:pPr>
            <a:r>
              <a:rPr lang="es-ES" sz="4100" dirty="0"/>
              <a:t>Establece y administra un proceso formal de compromiso de aportes de Tiempo, Talento y Tesoro por parte de los fieles a la comunidad  Parroquial.</a:t>
            </a:r>
          </a:p>
          <a:p>
            <a:pPr>
              <a:lnSpc>
                <a:spcPct val="134000"/>
              </a:lnSpc>
              <a:spcBef>
                <a:spcPts val="0"/>
              </a:spcBef>
              <a:buFont typeface="Wingdings 3" panose="05040102010807070707" pitchFamily="18" charset="2"/>
              <a:buChar char="u"/>
            </a:pPr>
            <a:r>
              <a:rPr lang="es-ES" sz="4100" dirty="0"/>
              <a:t>Organiza anualmente el Mes de la Corresponsabilidad y la “Feria de Ministerios”.</a:t>
            </a:r>
          </a:p>
        </p:txBody>
      </p:sp>
    </p:spTree>
    <p:extLst>
      <p:ext uri="{BB962C8B-B14F-4D97-AF65-F5344CB8AC3E}">
        <p14:creationId xmlns:p14="http://schemas.microsoft.com/office/powerpoint/2010/main" val="63257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a:xfrm>
            <a:off x="677334" y="609600"/>
            <a:ext cx="8596668" cy="813683"/>
          </a:xfrm>
        </p:spPr>
        <p:txBody>
          <a:bodyPr/>
          <a:lstStyle/>
          <a:p>
            <a:r>
              <a:rPr lang="es-PR" dirty="0"/>
              <a:t>…que compromisos asume?</a:t>
            </a:r>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248354"/>
            <a:ext cx="9810437" cy="5247861"/>
          </a:xfrm>
        </p:spPr>
        <p:txBody>
          <a:bodyPr anchor="ctr">
            <a:normAutofit/>
          </a:bodyPr>
          <a:lstStyle/>
          <a:p>
            <a:pPr>
              <a:lnSpc>
                <a:spcPct val="114000"/>
              </a:lnSpc>
              <a:spcBef>
                <a:spcPts val="0"/>
              </a:spcBef>
              <a:buFont typeface="Wingdings 3" panose="05040102010807070707" pitchFamily="18" charset="2"/>
              <a:buChar char="u"/>
            </a:pPr>
            <a:r>
              <a:rPr lang="es-ES" sz="2800" dirty="0"/>
              <a:t>Compromiso de tiempo reuniones mensuales y organización de eventos.</a:t>
            </a:r>
          </a:p>
          <a:p>
            <a:pPr>
              <a:lnSpc>
                <a:spcPct val="114000"/>
              </a:lnSpc>
              <a:spcBef>
                <a:spcPts val="0"/>
              </a:spcBef>
              <a:buFont typeface="Wingdings 3" panose="05040102010807070707" pitchFamily="18" charset="2"/>
              <a:buChar char="u"/>
            </a:pPr>
            <a:r>
              <a:rPr lang="es-ES" sz="2800" dirty="0"/>
              <a:t>Compromiso de oración.</a:t>
            </a:r>
          </a:p>
          <a:p>
            <a:pPr>
              <a:lnSpc>
                <a:spcPct val="114000"/>
              </a:lnSpc>
              <a:spcBef>
                <a:spcPts val="0"/>
              </a:spcBef>
              <a:buFont typeface="Wingdings 3" panose="05040102010807070707" pitchFamily="18" charset="2"/>
              <a:buChar char="u"/>
            </a:pPr>
            <a:r>
              <a:rPr lang="es-ES" sz="2800" dirty="0"/>
              <a:t>Compromiso educativo y formación:</a:t>
            </a:r>
          </a:p>
          <a:p>
            <a:pPr lvl="1">
              <a:lnSpc>
                <a:spcPct val="114000"/>
              </a:lnSpc>
              <a:spcBef>
                <a:spcPts val="0"/>
              </a:spcBef>
              <a:buFont typeface="Wingdings 3" panose="05040102010807070707" pitchFamily="18" charset="2"/>
              <a:buChar char="u"/>
            </a:pPr>
            <a:r>
              <a:rPr lang="es-ES" sz="2600" dirty="0"/>
              <a:t>Para aprender y liderar la espiritualidad de la corresponsabilidad.</a:t>
            </a:r>
          </a:p>
          <a:p>
            <a:pPr>
              <a:lnSpc>
                <a:spcPct val="114000"/>
              </a:lnSpc>
              <a:spcBef>
                <a:spcPts val="0"/>
              </a:spcBef>
              <a:buFont typeface="Wingdings 3" panose="05040102010807070707" pitchFamily="18" charset="2"/>
              <a:buChar char="u"/>
            </a:pPr>
            <a:r>
              <a:rPr lang="es-ES" sz="2800" dirty="0"/>
              <a:t>Compromiso de trabajo en equipo.</a:t>
            </a:r>
          </a:p>
          <a:p>
            <a:pPr>
              <a:lnSpc>
                <a:spcPct val="114000"/>
              </a:lnSpc>
              <a:spcBef>
                <a:spcPts val="0"/>
              </a:spcBef>
              <a:buFont typeface="Wingdings 3" panose="05040102010807070707" pitchFamily="18" charset="2"/>
              <a:buChar char="u"/>
            </a:pPr>
            <a:r>
              <a:rPr lang="es-ES" sz="2800" dirty="0"/>
              <a:t>Duración del compromiso con en el comité:</a:t>
            </a:r>
          </a:p>
          <a:p>
            <a:pPr lvl="1">
              <a:lnSpc>
                <a:spcPct val="114000"/>
              </a:lnSpc>
              <a:spcBef>
                <a:spcPts val="0"/>
              </a:spcBef>
              <a:buFont typeface="Wingdings 3" panose="05040102010807070707" pitchFamily="18" charset="2"/>
              <a:buChar char="u"/>
            </a:pPr>
            <a:r>
              <a:rPr lang="es-ES" sz="2600" dirty="0"/>
              <a:t>Variable, pero generalmente dos - tres años.</a:t>
            </a:r>
          </a:p>
        </p:txBody>
      </p:sp>
    </p:spTree>
    <p:extLst>
      <p:ext uri="{BB962C8B-B14F-4D97-AF65-F5344CB8AC3E}">
        <p14:creationId xmlns:p14="http://schemas.microsoft.com/office/powerpoint/2010/main" val="372792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a:xfrm>
            <a:off x="677334" y="461176"/>
            <a:ext cx="9078916" cy="1248354"/>
          </a:xfrm>
        </p:spPr>
        <p:txBody>
          <a:bodyPr>
            <a:normAutofit/>
          </a:bodyPr>
          <a:lstStyle/>
          <a:p>
            <a:r>
              <a:rPr lang="es-ES" dirty="0"/>
              <a:t>Mes de la Corresponsabilidad y Domingo de Compromiso</a:t>
            </a:r>
            <a:endParaRPr lang="es-PR" dirty="0"/>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709530"/>
            <a:ext cx="9810437" cy="4786685"/>
          </a:xfrm>
        </p:spPr>
        <p:txBody>
          <a:bodyPr anchor="ctr">
            <a:normAutofit fontScale="92500" lnSpcReduction="20000"/>
          </a:bodyPr>
          <a:lstStyle/>
          <a:p>
            <a:pPr>
              <a:lnSpc>
                <a:spcPct val="124000"/>
              </a:lnSpc>
              <a:spcBef>
                <a:spcPts val="0"/>
              </a:spcBef>
              <a:buFont typeface="Wingdings 3" panose="05040102010807070707" pitchFamily="18" charset="2"/>
              <a:buChar char="u"/>
            </a:pPr>
            <a:r>
              <a:rPr lang="es-ES" sz="2800" dirty="0"/>
              <a:t>Un mes donde se busca reafirmar compromisos y promover nuevos.</a:t>
            </a:r>
          </a:p>
          <a:p>
            <a:pPr>
              <a:lnSpc>
                <a:spcPct val="124000"/>
              </a:lnSpc>
              <a:spcBef>
                <a:spcPts val="0"/>
              </a:spcBef>
              <a:buFont typeface="Wingdings 3" panose="05040102010807070707" pitchFamily="18" charset="2"/>
              <a:buChar char="u"/>
            </a:pPr>
            <a:r>
              <a:rPr lang="es-ES" sz="2800" dirty="0"/>
              <a:t>Compartiendo la alegría de la vida corresponsable.</a:t>
            </a:r>
          </a:p>
          <a:p>
            <a:pPr>
              <a:lnSpc>
                <a:spcPct val="124000"/>
              </a:lnSpc>
              <a:spcBef>
                <a:spcPts val="0"/>
              </a:spcBef>
              <a:buFont typeface="Wingdings 3" panose="05040102010807070707" pitchFamily="18" charset="2"/>
              <a:buChar char="u"/>
            </a:pPr>
            <a:r>
              <a:rPr lang="es-ES" sz="2800" dirty="0"/>
              <a:t>Usualmente es en noviembre, los domingos cercanos al Día de Acción de Gracias.</a:t>
            </a:r>
          </a:p>
          <a:p>
            <a:pPr lvl="1">
              <a:lnSpc>
                <a:spcPct val="124000"/>
              </a:lnSpc>
              <a:spcBef>
                <a:spcPts val="0"/>
              </a:spcBef>
              <a:buFont typeface="Wingdings 3" panose="05040102010807070707" pitchFamily="18" charset="2"/>
              <a:buChar char="u"/>
            </a:pPr>
            <a:r>
              <a:rPr lang="es-ES" sz="2600" dirty="0"/>
              <a:t>Cuatro domingos, el ultimo siendo el “Domingo del Compromiso”.</a:t>
            </a:r>
          </a:p>
          <a:p>
            <a:pPr lvl="2">
              <a:lnSpc>
                <a:spcPct val="124000"/>
              </a:lnSpc>
              <a:spcBef>
                <a:spcPts val="0"/>
              </a:spcBef>
              <a:buFont typeface="Wingdings 3" panose="05040102010807070707" pitchFamily="18" charset="2"/>
              <a:buChar char="u"/>
            </a:pPr>
            <a:r>
              <a:rPr lang="es-ES" sz="2400" b="1" dirty="0"/>
              <a:t>Primer Domingo:</a:t>
            </a:r>
            <a:r>
              <a:rPr lang="es-ES" sz="2400" dirty="0"/>
              <a:t> “Que es la corresponsabilidad”</a:t>
            </a:r>
          </a:p>
          <a:p>
            <a:pPr lvl="2">
              <a:lnSpc>
                <a:spcPct val="124000"/>
              </a:lnSpc>
              <a:spcBef>
                <a:spcPts val="0"/>
              </a:spcBef>
              <a:buFont typeface="Wingdings 3" panose="05040102010807070707" pitchFamily="18" charset="2"/>
              <a:buChar char="u"/>
            </a:pPr>
            <a:r>
              <a:rPr lang="es-ES" sz="2400" b="1" dirty="0"/>
              <a:t>Segundo Domingo:</a:t>
            </a:r>
            <a:r>
              <a:rPr lang="es-ES" sz="2400" dirty="0"/>
              <a:t> “Los Ministerios en Nuestra Parroquia” (Feria)</a:t>
            </a:r>
          </a:p>
          <a:p>
            <a:pPr lvl="2">
              <a:lnSpc>
                <a:spcPct val="124000"/>
              </a:lnSpc>
              <a:spcBef>
                <a:spcPts val="0"/>
              </a:spcBef>
              <a:buFont typeface="Wingdings 3" panose="05040102010807070707" pitchFamily="18" charset="2"/>
              <a:buChar char="u"/>
            </a:pPr>
            <a:r>
              <a:rPr lang="es-ES" sz="2400" b="1" dirty="0"/>
              <a:t>Tercer Domingo:</a:t>
            </a:r>
            <a:r>
              <a:rPr lang="es-ES" sz="2400" dirty="0"/>
              <a:t> “Los Formularios de Compromiso a la Corresponsabilidad”</a:t>
            </a:r>
          </a:p>
          <a:p>
            <a:pPr lvl="2">
              <a:lnSpc>
                <a:spcPct val="124000"/>
              </a:lnSpc>
              <a:spcBef>
                <a:spcPts val="0"/>
              </a:spcBef>
              <a:buFont typeface="Wingdings 3" panose="05040102010807070707" pitchFamily="18" charset="2"/>
              <a:buChar char="u"/>
            </a:pPr>
            <a:r>
              <a:rPr lang="es-ES" sz="2400" b="1" dirty="0"/>
              <a:t>Cuarto Domingo:</a:t>
            </a:r>
            <a:r>
              <a:rPr lang="es-ES" sz="2400" dirty="0"/>
              <a:t> “Domingo de Compromiso”</a:t>
            </a:r>
          </a:p>
        </p:txBody>
      </p:sp>
    </p:spTree>
    <p:extLst>
      <p:ext uri="{BB962C8B-B14F-4D97-AF65-F5344CB8AC3E}">
        <p14:creationId xmlns:p14="http://schemas.microsoft.com/office/powerpoint/2010/main" val="224983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a:xfrm>
            <a:off x="677334" y="461176"/>
            <a:ext cx="9078916" cy="771276"/>
          </a:xfrm>
        </p:spPr>
        <p:txBody>
          <a:bodyPr>
            <a:normAutofit/>
          </a:bodyPr>
          <a:lstStyle/>
          <a:p>
            <a:r>
              <a:rPr lang="es-ES" dirty="0"/>
              <a:t>…el papel del Párroco:</a:t>
            </a:r>
            <a:endParaRPr lang="es-PR" dirty="0"/>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232452"/>
            <a:ext cx="9810437" cy="5263763"/>
          </a:xfrm>
        </p:spPr>
        <p:txBody>
          <a:bodyPr anchor="ctr">
            <a:normAutofit lnSpcReduction="10000"/>
          </a:bodyPr>
          <a:lstStyle/>
          <a:p>
            <a:pPr>
              <a:lnSpc>
                <a:spcPct val="114000"/>
              </a:lnSpc>
              <a:spcBef>
                <a:spcPts val="0"/>
              </a:spcBef>
              <a:buFont typeface="Wingdings 3" panose="05040102010807070707" pitchFamily="18" charset="2"/>
              <a:buChar char="u"/>
            </a:pPr>
            <a:r>
              <a:rPr lang="es-ES" sz="2800" dirty="0"/>
              <a:t>El compromiso y la participación del párroco son fundamentales para el éxito en el camino hacia la corresponsabilidad en la parroquia.</a:t>
            </a:r>
          </a:p>
          <a:p>
            <a:pPr>
              <a:lnSpc>
                <a:spcPct val="114000"/>
              </a:lnSpc>
              <a:spcBef>
                <a:spcPts val="0"/>
              </a:spcBef>
              <a:buFont typeface="Wingdings 3" panose="05040102010807070707" pitchFamily="18" charset="2"/>
              <a:buChar char="u"/>
            </a:pPr>
            <a:r>
              <a:rPr lang="es-ES" sz="2800" dirty="0"/>
              <a:t>El párroco debe asumir un papel del liderazgo e inspirar en los feligreses el aceptar la corresponsabilidad como una forma de vida.</a:t>
            </a:r>
          </a:p>
          <a:p>
            <a:pPr>
              <a:lnSpc>
                <a:spcPct val="114000"/>
              </a:lnSpc>
              <a:spcBef>
                <a:spcPts val="0"/>
              </a:spcBef>
              <a:buFont typeface="Wingdings 3" panose="05040102010807070707" pitchFamily="18" charset="2"/>
              <a:buChar char="u"/>
            </a:pPr>
            <a:r>
              <a:rPr lang="es-ES" sz="2800" dirty="0"/>
              <a:t>El Párroco podrá cultivar en sus fieles, la corresponsabilidad como una forma de vida, solo si, él mismo está comprometido con la espiritualidad de la corresponsabilidad como una forma de vida en el ámbito personal y para su parroquia.</a:t>
            </a:r>
          </a:p>
        </p:txBody>
      </p:sp>
    </p:spTree>
    <p:extLst>
      <p:ext uri="{BB962C8B-B14F-4D97-AF65-F5344CB8AC3E}">
        <p14:creationId xmlns:p14="http://schemas.microsoft.com/office/powerpoint/2010/main" val="85066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a:xfrm>
            <a:off x="677334" y="461176"/>
            <a:ext cx="9078916" cy="771276"/>
          </a:xfrm>
        </p:spPr>
        <p:txBody>
          <a:bodyPr>
            <a:normAutofit/>
          </a:bodyPr>
          <a:lstStyle/>
          <a:p>
            <a:r>
              <a:rPr lang="es-ES" dirty="0"/>
              <a:t>…el papel del Párroco:</a:t>
            </a:r>
            <a:endParaRPr lang="es-PR" dirty="0"/>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232452"/>
            <a:ext cx="9810437" cy="5263763"/>
          </a:xfrm>
        </p:spPr>
        <p:txBody>
          <a:bodyPr anchor="ctr">
            <a:normAutofit fontScale="85000" lnSpcReduction="10000"/>
          </a:bodyPr>
          <a:lstStyle/>
          <a:p>
            <a:pPr marL="0" indent="0">
              <a:lnSpc>
                <a:spcPct val="114000"/>
              </a:lnSpc>
              <a:spcBef>
                <a:spcPts val="0"/>
              </a:spcBef>
              <a:spcAft>
                <a:spcPts val="600"/>
              </a:spcAft>
              <a:buNone/>
            </a:pPr>
            <a:r>
              <a:rPr lang="es-ES" sz="3800" b="1" i="1" dirty="0"/>
              <a:t>Debe hacer compromiso de:</a:t>
            </a:r>
          </a:p>
          <a:p>
            <a:pPr>
              <a:lnSpc>
                <a:spcPct val="114000"/>
              </a:lnSpc>
              <a:spcBef>
                <a:spcPts val="0"/>
              </a:spcBef>
              <a:buFont typeface="Wingdings 3" panose="05040102010807070707" pitchFamily="18" charset="2"/>
              <a:buChar char="u"/>
            </a:pPr>
            <a:r>
              <a:rPr lang="es-ES" sz="2800" dirty="0"/>
              <a:t>Inspirar a todos a reconocer y entender que la oración es el centro para la corresponsabilidad.</a:t>
            </a:r>
          </a:p>
          <a:p>
            <a:pPr>
              <a:lnSpc>
                <a:spcPct val="114000"/>
              </a:lnSpc>
              <a:spcBef>
                <a:spcPts val="0"/>
              </a:spcBef>
              <a:buFont typeface="Wingdings 3" panose="05040102010807070707" pitchFamily="18" charset="2"/>
              <a:buChar char="u"/>
            </a:pPr>
            <a:r>
              <a:rPr lang="es-ES" sz="2800" dirty="0"/>
              <a:t>Compartir su compromiso personal para la corresponsabilidad con signos tangibles.</a:t>
            </a:r>
          </a:p>
          <a:p>
            <a:pPr>
              <a:lnSpc>
                <a:spcPct val="114000"/>
              </a:lnSpc>
              <a:spcBef>
                <a:spcPts val="0"/>
              </a:spcBef>
              <a:buFont typeface="Wingdings 3" panose="05040102010807070707" pitchFamily="18" charset="2"/>
              <a:buChar char="u"/>
            </a:pPr>
            <a:r>
              <a:rPr lang="es-ES" sz="2800" dirty="0"/>
              <a:t>Promover la Acogida.</a:t>
            </a:r>
          </a:p>
          <a:p>
            <a:pPr>
              <a:lnSpc>
                <a:spcPct val="114000"/>
              </a:lnSpc>
              <a:spcBef>
                <a:spcPts val="0"/>
              </a:spcBef>
              <a:buFont typeface="Wingdings 3" panose="05040102010807070707" pitchFamily="18" charset="2"/>
              <a:buChar char="u"/>
            </a:pPr>
            <a:r>
              <a:rPr lang="es-ES" sz="2800" dirty="0"/>
              <a:t>Apoyar y estimular al Comité de corresponsabilidad y facilitar el vínculo con Consejo Pastoral.</a:t>
            </a:r>
          </a:p>
          <a:p>
            <a:pPr>
              <a:lnSpc>
                <a:spcPct val="114000"/>
              </a:lnSpc>
              <a:spcBef>
                <a:spcPts val="0"/>
              </a:spcBef>
              <a:buFont typeface="Wingdings 3" panose="05040102010807070707" pitchFamily="18" charset="2"/>
              <a:buChar char="u"/>
            </a:pPr>
            <a:r>
              <a:rPr lang="es-ES" sz="2800" dirty="0"/>
              <a:t>Dar la oportunidad de trabajar y aportar a todo el que se allegue.</a:t>
            </a:r>
          </a:p>
          <a:p>
            <a:pPr>
              <a:lnSpc>
                <a:spcPct val="114000"/>
              </a:lnSpc>
              <a:spcBef>
                <a:spcPts val="0"/>
              </a:spcBef>
              <a:buFont typeface="Wingdings 3" panose="05040102010807070707" pitchFamily="18" charset="2"/>
              <a:buChar char="u"/>
            </a:pPr>
            <a:r>
              <a:rPr lang="es-ES" sz="2800" dirty="0"/>
              <a:t>Incluir pasaje bíblicos que afirmen los principios para la corresponsabilidad.</a:t>
            </a:r>
          </a:p>
          <a:p>
            <a:pPr>
              <a:lnSpc>
                <a:spcPct val="114000"/>
              </a:lnSpc>
              <a:spcBef>
                <a:spcPts val="0"/>
              </a:spcBef>
              <a:buFont typeface="Wingdings 3" panose="05040102010807070707" pitchFamily="18" charset="2"/>
              <a:buChar char="u"/>
            </a:pPr>
            <a:r>
              <a:rPr lang="es-ES" sz="2800" dirty="0"/>
              <a:t>Agradecer a las personas por todo lo que hacen para servir a Dios sirviendo a los demás.</a:t>
            </a:r>
          </a:p>
        </p:txBody>
      </p:sp>
    </p:spTree>
    <p:extLst>
      <p:ext uri="{BB962C8B-B14F-4D97-AF65-F5344CB8AC3E}">
        <p14:creationId xmlns:p14="http://schemas.microsoft.com/office/powerpoint/2010/main" val="106782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a:xfrm>
            <a:off x="677334" y="461176"/>
            <a:ext cx="9078916" cy="771276"/>
          </a:xfrm>
        </p:spPr>
        <p:txBody>
          <a:bodyPr>
            <a:normAutofit/>
          </a:bodyPr>
          <a:lstStyle/>
          <a:p>
            <a:r>
              <a:rPr lang="es-ES" dirty="0"/>
              <a:t>…recordemos!</a:t>
            </a:r>
            <a:endParaRPr lang="es-PR" dirty="0"/>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232452"/>
            <a:ext cx="9810437" cy="5263763"/>
          </a:xfrm>
        </p:spPr>
        <p:txBody>
          <a:bodyPr anchor="ctr">
            <a:normAutofit fontScale="92500"/>
          </a:bodyPr>
          <a:lstStyle/>
          <a:p>
            <a:pPr>
              <a:lnSpc>
                <a:spcPct val="114000"/>
              </a:lnSpc>
              <a:spcBef>
                <a:spcPts val="0"/>
              </a:spcBef>
              <a:buFont typeface="Wingdings 3" panose="05040102010807070707" pitchFamily="18" charset="2"/>
              <a:buChar char="u"/>
            </a:pPr>
            <a:r>
              <a:rPr lang="es-ES" sz="2800" dirty="0"/>
              <a:t>Introducir la corresponsabilidad como estilo de vida conlleva un proceso de conversión personal y comunitario.</a:t>
            </a:r>
          </a:p>
          <a:p>
            <a:pPr>
              <a:lnSpc>
                <a:spcPct val="114000"/>
              </a:lnSpc>
              <a:spcBef>
                <a:spcPts val="0"/>
              </a:spcBef>
              <a:buFont typeface="Wingdings 3" panose="05040102010807070707" pitchFamily="18" charset="2"/>
              <a:buChar char="u"/>
            </a:pPr>
            <a:r>
              <a:rPr lang="es-ES" sz="2800" dirty="0"/>
              <a:t>No es solo recibir información o trabajar y colaborar, es aceptar el llamado y su veracidad confiando en Dios.</a:t>
            </a:r>
          </a:p>
          <a:p>
            <a:pPr>
              <a:lnSpc>
                <a:spcPct val="114000"/>
              </a:lnSpc>
              <a:spcBef>
                <a:spcPts val="0"/>
              </a:spcBef>
              <a:buFont typeface="Wingdings 3" panose="05040102010807070707" pitchFamily="18" charset="2"/>
              <a:buChar char="u"/>
            </a:pPr>
            <a:r>
              <a:rPr lang="es-ES" sz="2800" dirty="0"/>
              <a:t>Es hacer lo que nos toca para dejarle a El hacer en nosotros y a través de nosotros.</a:t>
            </a:r>
          </a:p>
          <a:p>
            <a:pPr>
              <a:lnSpc>
                <a:spcPct val="114000"/>
              </a:lnSpc>
              <a:spcBef>
                <a:spcPts val="0"/>
              </a:spcBef>
              <a:spcAft>
                <a:spcPts val="600"/>
              </a:spcAft>
              <a:buFont typeface="Wingdings 3" panose="05040102010807070707" pitchFamily="18" charset="2"/>
              <a:buChar char="u"/>
            </a:pPr>
            <a:r>
              <a:rPr lang="es-ES" sz="2800" dirty="0"/>
              <a:t>Es hacer lo que nos toca apoyados en Dios y su gracia, no en nosotros.</a:t>
            </a:r>
          </a:p>
          <a:p>
            <a:pPr marL="0" indent="0" algn="ctr">
              <a:lnSpc>
                <a:spcPct val="114000"/>
              </a:lnSpc>
              <a:spcBef>
                <a:spcPts val="0"/>
              </a:spcBef>
              <a:spcAft>
                <a:spcPts val="600"/>
              </a:spcAft>
              <a:buNone/>
            </a:pPr>
            <a:r>
              <a:rPr lang="es-ES" sz="2800" b="1" i="1" dirty="0"/>
              <a:t>Todo el proceso de implementación de la Corresponsabilidad Cristiana en su Parroquia debe darse SIEMPRE acompañado de ORACIÓN.</a:t>
            </a:r>
          </a:p>
        </p:txBody>
      </p:sp>
    </p:spTree>
    <p:extLst>
      <p:ext uri="{BB962C8B-B14F-4D97-AF65-F5344CB8AC3E}">
        <p14:creationId xmlns:p14="http://schemas.microsoft.com/office/powerpoint/2010/main" val="53904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a:xfrm>
            <a:off x="677334" y="461176"/>
            <a:ext cx="9078916" cy="771276"/>
          </a:xfrm>
        </p:spPr>
        <p:txBody>
          <a:bodyPr>
            <a:normAutofit/>
          </a:bodyPr>
          <a:lstStyle/>
          <a:p>
            <a:r>
              <a:rPr lang="es-ES" dirty="0"/>
              <a:t>…fundamentos bíblicos!</a:t>
            </a:r>
            <a:endParaRPr lang="es-PR" dirty="0"/>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232452"/>
            <a:ext cx="9810437" cy="5263763"/>
          </a:xfrm>
        </p:spPr>
        <p:txBody>
          <a:bodyPr anchor="ctr">
            <a:normAutofit fontScale="92500" lnSpcReduction="10000"/>
          </a:bodyPr>
          <a:lstStyle/>
          <a:p>
            <a:pPr marL="0" indent="0">
              <a:lnSpc>
                <a:spcPct val="114000"/>
              </a:lnSpc>
              <a:spcBef>
                <a:spcPts val="0"/>
              </a:spcBef>
              <a:spcAft>
                <a:spcPts val="300"/>
              </a:spcAft>
              <a:buNone/>
            </a:pPr>
            <a:r>
              <a:rPr lang="es-ES" sz="3200" b="1" i="1" dirty="0"/>
              <a:t>Antiguo Testamento:</a:t>
            </a:r>
          </a:p>
          <a:p>
            <a:pPr>
              <a:lnSpc>
                <a:spcPct val="114000"/>
              </a:lnSpc>
              <a:spcBef>
                <a:spcPts val="0"/>
              </a:spcBef>
              <a:buFont typeface="Wingdings 3" panose="05040102010807070707" pitchFamily="18" charset="2"/>
              <a:buChar char="u"/>
            </a:pPr>
            <a:r>
              <a:rPr lang="es-ES" sz="2400" dirty="0"/>
              <a:t>Deuteronomio 16, 10</a:t>
            </a:r>
          </a:p>
          <a:p>
            <a:pPr>
              <a:lnSpc>
                <a:spcPct val="114000"/>
              </a:lnSpc>
              <a:spcBef>
                <a:spcPts val="0"/>
              </a:spcBef>
              <a:buFont typeface="Wingdings 3" panose="05040102010807070707" pitchFamily="18" charset="2"/>
              <a:buChar char="u"/>
            </a:pPr>
            <a:r>
              <a:rPr lang="es-ES" sz="2400" dirty="0"/>
              <a:t>Deuteronomio 26, 1-4</a:t>
            </a:r>
          </a:p>
          <a:p>
            <a:pPr>
              <a:lnSpc>
                <a:spcPct val="114000"/>
              </a:lnSpc>
              <a:spcBef>
                <a:spcPts val="0"/>
              </a:spcBef>
              <a:buFont typeface="Wingdings 3" panose="05040102010807070707" pitchFamily="18" charset="2"/>
              <a:buChar char="u"/>
            </a:pPr>
            <a:r>
              <a:rPr lang="es-ES" sz="2400" dirty="0"/>
              <a:t>I Crónicas 29, 14-16</a:t>
            </a:r>
          </a:p>
          <a:p>
            <a:pPr>
              <a:lnSpc>
                <a:spcPct val="114000"/>
              </a:lnSpc>
              <a:spcBef>
                <a:spcPts val="0"/>
              </a:spcBef>
              <a:buFont typeface="Wingdings 3" panose="05040102010807070707" pitchFamily="18" charset="2"/>
              <a:buChar char="u"/>
            </a:pPr>
            <a:r>
              <a:rPr lang="es-ES" sz="2400" dirty="0"/>
              <a:t>Proverbios 3, 9</a:t>
            </a:r>
          </a:p>
          <a:p>
            <a:pPr>
              <a:lnSpc>
                <a:spcPct val="114000"/>
              </a:lnSpc>
              <a:spcBef>
                <a:spcPts val="0"/>
              </a:spcBef>
              <a:buFont typeface="Wingdings 3" panose="05040102010807070707" pitchFamily="18" charset="2"/>
              <a:buChar char="u"/>
            </a:pPr>
            <a:r>
              <a:rPr lang="es-ES" sz="2400" dirty="0"/>
              <a:t>Proverbios 11, 24</a:t>
            </a:r>
          </a:p>
          <a:p>
            <a:pPr>
              <a:lnSpc>
                <a:spcPct val="114000"/>
              </a:lnSpc>
              <a:spcBef>
                <a:spcPts val="0"/>
              </a:spcBef>
              <a:spcAft>
                <a:spcPts val="300"/>
              </a:spcAft>
              <a:buFont typeface="Wingdings 3" panose="05040102010807070707" pitchFamily="18" charset="2"/>
              <a:buChar char="u"/>
            </a:pPr>
            <a:r>
              <a:rPr lang="es-ES" sz="2400" dirty="0"/>
              <a:t>Eclesiástico 35, 7-10</a:t>
            </a:r>
          </a:p>
          <a:p>
            <a:pPr marL="0" indent="0">
              <a:lnSpc>
                <a:spcPct val="114000"/>
              </a:lnSpc>
              <a:spcBef>
                <a:spcPts val="0"/>
              </a:spcBef>
              <a:spcAft>
                <a:spcPts val="300"/>
              </a:spcAft>
              <a:buNone/>
            </a:pPr>
            <a:r>
              <a:rPr lang="es-ES" sz="3200" b="1" i="1" dirty="0"/>
              <a:t>Nuevo Testamento:</a:t>
            </a:r>
          </a:p>
          <a:p>
            <a:pPr>
              <a:lnSpc>
                <a:spcPct val="114000"/>
              </a:lnSpc>
              <a:spcBef>
                <a:spcPts val="0"/>
              </a:spcBef>
              <a:buFont typeface="Wingdings 3" panose="05040102010807070707" pitchFamily="18" charset="2"/>
              <a:buChar char="u"/>
            </a:pPr>
            <a:r>
              <a:rPr lang="es-ES" sz="2400" dirty="0"/>
              <a:t>Mateo 5, 1-12</a:t>
            </a:r>
          </a:p>
          <a:p>
            <a:pPr>
              <a:lnSpc>
                <a:spcPct val="114000"/>
              </a:lnSpc>
              <a:spcBef>
                <a:spcPts val="0"/>
              </a:spcBef>
              <a:buFont typeface="Wingdings 3" panose="05040102010807070707" pitchFamily="18" charset="2"/>
              <a:buChar char="u"/>
            </a:pPr>
            <a:r>
              <a:rPr lang="es-ES" sz="2400" dirty="0"/>
              <a:t>Lucas 6, 38/Lucas 10, 25-37/Lucas 12, 32-48/Lucas 19, 1-10</a:t>
            </a:r>
          </a:p>
          <a:p>
            <a:pPr>
              <a:lnSpc>
                <a:spcPct val="114000"/>
              </a:lnSpc>
              <a:spcBef>
                <a:spcPts val="0"/>
              </a:spcBef>
              <a:buFont typeface="Wingdings 3" panose="05040102010807070707" pitchFamily="18" charset="2"/>
              <a:buChar char="u"/>
            </a:pPr>
            <a:r>
              <a:rPr lang="es-ES" sz="2400" dirty="0"/>
              <a:t>Hechos 20, 35 </a:t>
            </a:r>
          </a:p>
          <a:p>
            <a:pPr>
              <a:lnSpc>
                <a:spcPct val="114000"/>
              </a:lnSpc>
              <a:spcBef>
                <a:spcPts val="0"/>
              </a:spcBef>
              <a:buFont typeface="Wingdings 3" panose="05040102010807070707" pitchFamily="18" charset="2"/>
              <a:buChar char="u"/>
            </a:pPr>
            <a:r>
              <a:rPr lang="es-ES" sz="2400" dirty="0"/>
              <a:t>Romanos 12, 6-8</a:t>
            </a:r>
          </a:p>
          <a:p>
            <a:pPr>
              <a:lnSpc>
                <a:spcPct val="114000"/>
              </a:lnSpc>
              <a:spcBef>
                <a:spcPts val="0"/>
              </a:spcBef>
              <a:buFont typeface="Wingdings 3" panose="05040102010807070707" pitchFamily="18" charset="2"/>
              <a:buChar char="u"/>
            </a:pPr>
            <a:r>
              <a:rPr lang="es-ES" sz="2400" dirty="0"/>
              <a:t>1 Corintios 4, 1</a:t>
            </a:r>
          </a:p>
        </p:txBody>
      </p:sp>
    </p:spTree>
    <p:extLst>
      <p:ext uri="{BB962C8B-B14F-4D97-AF65-F5344CB8AC3E}">
        <p14:creationId xmlns:p14="http://schemas.microsoft.com/office/powerpoint/2010/main" val="275219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a:xfrm>
            <a:off x="677333" y="847805"/>
            <a:ext cx="8596312" cy="788894"/>
          </a:xfrm>
        </p:spPr>
        <p:txBody>
          <a:bodyPr>
            <a:normAutofit/>
          </a:bodyPr>
          <a:lstStyle/>
          <a:p>
            <a:r>
              <a:rPr lang="es-PR" dirty="0"/>
              <a:t>¡Camino al discipulado!</a:t>
            </a:r>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552176"/>
            <a:ext cx="9012233" cy="4840940"/>
          </a:xfrm>
        </p:spPr>
        <p:txBody>
          <a:bodyPr anchor="ctr"/>
          <a:lstStyle/>
          <a:p>
            <a:pPr marL="0" indent="0" algn="ctr">
              <a:spcBef>
                <a:spcPts val="0"/>
              </a:spcBef>
              <a:spcAft>
                <a:spcPts val="1200"/>
              </a:spcAft>
              <a:buNone/>
            </a:pPr>
            <a:r>
              <a:rPr lang="es-ES" sz="3600" b="1" i="1" dirty="0"/>
              <a:t>¡Muchas gracias, que Dios les bendiga!</a:t>
            </a:r>
          </a:p>
          <a:p>
            <a:pPr marL="0" indent="0" algn="ctr">
              <a:spcBef>
                <a:spcPts val="0"/>
              </a:spcBef>
              <a:spcAft>
                <a:spcPts val="1200"/>
              </a:spcAft>
              <a:buNone/>
            </a:pPr>
            <a:r>
              <a:rPr lang="es-ES" sz="2400" b="1" dirty="0"/>
              <a:t>12 de octubre de 2019</a:t>
            </a:r>
          </a:p>
          <a:p>
            <a:pPr marL="0" indent="0">
              <a:spcBef>
                <a:spcPts val="600"/>
              </a:spcBef>
              <a:buNone/>
            </a:pPr>
            <a:r>
              <a:rPr lang="es-ES" sz="2000" dirty="0"/>
              <a:t>Visita nuestra página web:</a:t>
            </a:r>
            <a:r>
              <a:rPr lang="es-ES" sz="2000" b="1" dirty="0"/>
              <a:t> www.CARCOpr.org</a:t>
            </a:r>
          </a:p>
          <a:p>
            <a:pPr marL="0" indent="0">
              <a:spcBef>
                <a:spcPts val="600"/>
              </a:spcBef>
              <a:buNone/>
            </a:pPr>
            <a:r>
              <a:rPr lang="es-ES" sz="2000" b="1" dirty="0"/>
              <a:t>Síguenos en:</a:t>
            </a:r>
          </a:p>
          <a:p>
            <a:pPr>
              <a:spcBef>
                <a:spcPts val="600"/>
              </a:spcBef>
            </a:pPr>
            <a:r>
              <a:rPr lang="es-ES" sz="2000" dirty="0"/>
              <a:t>Facebook:</a:t>
            </a:r>
            <a:r>
              <a:rPr lang="es-ES" sz="2000" b="1" dirty="0"/>
              <a:t> </a:t>
            </a:r>
            <a:r>
              <a:rPr lang="es-ES" sz="2000" b="1" dirty="0">
                <a:hlinkClick r:id="rId2"/>
              </a:rPr>
              <a:t>www.facebook.com/CARCOpr/</a:t>
            </a:r>
            <a:endParaRPr lang="es-ES" sz="2000" b="1" dirty="0"/>
          </a:p>
          <a:p>
            <a:pPr>
              <a:spcBef>
                <a:spcPts val="600"/>
              </a:spcBef>
            </a:pPr>
            <a:r>
              <a:rPr lang="es-ES" sz="2000" dirty="0"/>
              <a:t>Twitter:</a:t>
            </a:r>
            <a:r>
              <a:rPr lang="es-ES" sz="2000" b="1" dirty="0"/>
              <a:t> twitter.com/</a:t>
            </a:r>
            <a:r>
              <a:rPr lang="es-ES" sz="2000" b="1" dirty="0" err="1"/>
              <a:t>CARCOpr</a:t>
            </a:r>
            <a:endParaRPr lang="es-ES" sz="2000" b="1" dirty="0"/>
          </a:p>
          <a:p>
            <a:pPr>
              <a:spcBef>
                <a:spcPts val="600"/>
              </a:spcBef>
            </a:pPr>
            <a:r>
              <a:rPr lang="es-ES" sz="2000" dirty="0" err="1"/>
              <a:t>You</a:t>
            </a:r>
            <a:r>
              <a:rPr lang="es-ES" sz="2000" dirty="0"/>
              <a:t> </a:t>
            </a:r>
            <a:r>
              <a:rPr lang="es-ES" sz="2000" dirty="0" err="1"/>
              <a:t>Tube</a:t>
            </a:r>
            <a:r>
              <a:rPr lang="es-ES" sz="2000" dirty="0"/>
              <a:t>:</a:t>
            </a:r>
            <a:r>
              <a:rPr lang="es-ES" sz="2000" b="1" dirty="0"/>
              <a:t> Comité Arquidiocesano de Corresponsabilidad</a:t>
            </a:r>
          </a:p>
          <a:p>
            <a:pPr>
              <a:spcBef>
                <a:spcPts val="600"/>
              </a:spcBef>
            </a:pPr>
            <a:r>
              <a:rPr lang="es-ES" sz="2000" dirty="0"/>
              <a:t>Escucha nuestro programa radial:</a:t>
            </a:r>
            <a:r>
              <a:rPr lang="es-ES" sz="2000" b="1" dirty="0"/>
              <a:t> Cinco Panes y Dos Peces cada sábado a las 12:00 </a:t>
            </a:r>
            <a:r>
              <a:rPr lang="es-ES" sz="2000" b="1" dirty="0" err="1"/>
              <a:t>md</a:t>
            </a:r>
            <a:r>
              <a:rPr lang="es-ES" sz="2000" b="1" dirty="0"/>
              <a:t> por Radio Paz 810 AM</a:t>
            </a:r>
          </a:p>
          <a:p>
            <a:pPr>
              <a:spcBef>
                <a:spcPts val="600"/>
              </a:spcBef>
            </a:pPr>
            <a:r>
              <a:rPr lang="es-ES" sz="2000" dirty="0"/>
              <a:t>Escribe a:</a:t>
            </a:r>
            <a:r>
              <a:rPr lang="es-ES" sz="2000" b="1" dirty="0"/>
              <a:t> corresponsabilidad.arqsj@gmail.com</a:t>
            </a:r>
          </a:p>
        </p:txBody>
      </p:sp>
      <p:pic>
        <p:nvPicPr>
          <p:cNvPr id="4" name="Picture 3">
            <a:extLst>
              <a:ext uri="{FF2B5EF4-FFF2-40B4-BE49-F238E27FC236}">
                <a16:creationId xmlns:a16="http://schemas.microsoft.com/office/drawing/2014/main" id="{B00CC96F-919D-4079-905C-6E54CDEB68C7}"/>
              </a:ext>
            </a:extLst>
          </p:cNvPr>
          <p:cNvPicPr>
            <a:picLocks noChangeAspect="1"/>
          </p:cNvPicPr>
          <p:nvPr/>
        </p:nvPicPr>
        <p:blipFill>
          <a:blip r:embed="rId3"/>
          <a:stretch>
            <a:fillRect/>
          </a:stretch>
        </p:blipFill>
        <p:spPr>
          <a:xfrm>
            <a:off x="6722058" y="5434073"/>
            <a:ext cx="3834716" cy="1152244"/>
          </a:xfrm>
          <a:prstGeom prst="rect">
            <a:avLst/>
          </a:prstGeom>
        </p:spPr>
      </p:pic>
    </p:spTree>
    <p:extLst>
      <p:ext uri="{BB962C8B-B14F-4D97-AF65-F5344CB8AC3E}">
        <p14:creationId xmlns:p14="http://schemas.microsoft.com/office/powerpoint/2010/main" val="23190658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a:xfrm>
            <a:off x="677334" y="609600"/>
            <a:ext cx="8596668" cy="678511"/>
          </a:xfrm>
        </p:spPr>
        <p:txBody>
          <a:bodyPr/>
          <a:lstStyle/>
          <a:p>
            <a:r>
              <a:rPr lang="es-PR" dirty="0"/>
              <a:t>Objetivos</a:t>
            </a:r>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399431"/>
            <a:ext cx="9229991" cy="4641932"/>
          </a:xfrm>
        </p:spPr>
        <p:txBody>
          <a:bodyPr anchor="ctr">
            <a:normAutofit fontScale="92500" lnSpcReduction="20000"/>
          </a:bodyPr>
          <a:lstStyle/>
          <a:p>
            <a:r>
              <a:rPr lang="es-ES" sz="2800" dirty="0"/>
              <a:t>El papel del comité</a:t>
            </a:r>
          </a:p>
          <a:p>
            <a:r>
              <a:rPr lang="es-ES" sz="2800" dirty="0"/>
              <a:t>Responsabilidades del comité</a:t>
            </a:r>
          </a:p>
          <a:p>
            <a:r>
              <a:rPr lang="es-ES" sz="2800" dirty="0"/>
              <a:t>Quien lo compone </a:t>
            </a:r>
          </a:p>
          <a:p>
            <a:r>
              <a:rPr lang="es-ES" sz="2800" dirty="0"/>
              <a:t>Cuántos lo componen </a:t>
            </a:r>
          </a:p>
          <a:p>
            <a:r>
              <a:rPr lang="es-ES" sz="2800" dirty="0"/>
              <a:t>Funciones del comité</a:t>
            </a:r>
          </a:p>
          <a:p>
            <a:r>
              <a:rPr lang="es-ES" sz="2800" dirty="0"/>
              <a:t>Compromiso requerido</a:t>
            </a:r>
          </a:p>
          <a:p>
            <a:r>
              <a:rPr lang="es-ES" sz="2800" dirty="0"/>
              <a:t>Mes de la corresponsabilidad y Domingo de Compromiso</a:t>
            </a:r>
          </a:p>
          <a:p>
            <a:r>
              <a:rPr lang="es-ES" sz="2800" dirty="0"/>
              <a:t>El papel del párroco</a:t>
            </a:r>
          </a:p>
          <a:p>
            <a:r>
              <a:rPr lang="es-ES" sz="2800" dirty="0"/>
              <a:t>Recursos disponibles</a:t>
            </a:r>
          </a:p>
          <a:p>
            <a:r>
              <a:rPr lang="es-ES" sz="2800" dirty="0"/>
              <a:t>Preguntas y respuestas</a:t>
            </a:r>
          </a:p>
        </p:txBody>
      </p:sp>
    </p:spTree>
    <p:extLst>
      <p:ext uri="{BB962C8B-B14F-4D97-AF65-F5344CB8AC3E}">
        <p14:creationId xmlns:p14="http://schemas.microsoft.com/office/powerpoint/2010/main" val="25883933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a:xfrm>
            <a:off x="677334" y="609600"/>
            <a:ext cx="9015306" cy="670560"/>
          </a:xfrm>
        </p:spPr>
        <p:txBody>
          <a:bodyPr/>
          <a:lstStyle/>
          <a:p>
            <a:r>
              <a:rPr lang="es-ES" dirty="0"/>
              <a:t>El papel del Comité de corresponsabilidad</a:t>
            </a:r>
            <a:endParaRPr lang="es-PR" dirty="0"/>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351723"/>
            <a:ext cx="9229991" cy="4689640"/>
          </a:xfrm>
        </p:spPr>
        <p:txBody>
          <a:bodyPr anchor="ctr">
            <a:normAutofit fontScale="85000" lnSpcReduction="10000"/>
          </a:bodyPr>
          <a:lstStyle/>
          <a:p>
            <a:pPr marL="0" indent="0">
              <a:lnSpc>
                <a:spcPct val="124000"/>
              </a:lnSpc>
              <a:spcBef>
                <a:spcPts val="0"/>
              </a:spcBef>
              <a:spcAft>
                <a:spcPts val="600"/>
              </a:spcAft>
              <a:buNone/>
            </a:pPr>
            <a:r>
              <a:rPr lang="es-ES" sz="3300" b="1" i="1" dirty="0"/>
              <a:t>La misión del Comité es:</a:t>
            </a:r>
          </a:p>
          <a:p>
            <a:pPr>
              <a:lnSpc>
                <a:spcPct val="124000"/>
              </a:lnSpc>
              <a:spcBef>
                <a:spcPts val="0"/>
              </a:spcBef>
              <a:buFont typeface="Wingdings 3" panose="05040102010807070707" pitchFamily="18" charset="2"/>
              <a:buChar char="u"/>
            </a:pPr>
            <a:r>
              <a:rPr lang="es-ES" sz="2800" dirty="0"/>
              <a:t>Proporcionar la formación, educación y oportunidades de vivir la  corresponsabilidad durante todo el año para que sea una forma de vida.</a:t>
            </a:r>
          </a:p>
          <a:p>
            <a:pPr>
              <a:lnSpc>
                <a:spcPct val="124000"/>
              </a:lnSpc>
              <a:spcBef>
                <a:spcPts val="0"/>
              </a:spcBef>
              <a:buFont typeface="Wingdings 3" panose="05040102010807070707" pitchFamily="18" charset="2"/>
              <a:buChar char="u"/>
            </a:pPr>
            <a:r>
              <a:rPr lang="es-ES" sz="2800" dirty="0"/>
              <a:t>Es un comité independiente que existe bajo la dirección y nombramiento del párroco.</a:t>
            </a:r>
          </a:p>
          <a:p>
            <a:pPr>
              <a:lnSpc>
                <a:spcPct val="124000"/>
              </a:lnSpc>
              <a:spcBef>
                <a:spcPts val="0"/>
              </a:spcBef>
              <a:buFont typeface="Wingdings 3" panose="05040102010807070707" pitchFamily="18" charset="2"/>
              <a:buChar char="u"/>
            </a:pPr>
            <a:r>
              <a:rPr lang="es-ES" sz="2800" dirty="0"/>
              <a:t>El número de personas depende del tamaño de la comunidad parroquial.</a:t>
            </a:r>
          </a:p>
          <a:p>
            <a:pPr>
              <a:lnSpc>
                <a:spcPct val="124000"/>
              </a:lnSpc>
              <a:spcBef>
                <a:spcPts val="0"/>
              </a:spcBef>
              <a:buFont typeface="Wingdings 3" panose="05040102010807070707" pitchFamily="18" charset="2"/>
              <a:buChar char="u"/>
            </a:pPr>
            <a:r>
              <a:rPr lang="es-ES" sz="2800" dirty="0"/>
              <a:t>Las personas que conformen este comité deben vivir en su ámbito personal la corresponsabilidad como un estilo de vida.</a:t>
            </a:r>
          </a:p>
        </p:txBody>
      </p:sp>
    </p:spTree>
    <p:extLst>
      <p:ext uri="{BB962C8B-B14F-4D97-AF65-F5344CB8AC3E}">
        <p14:creationId xmlns:p14="http://schemas.microsoft.com/office/powerpoint/2010/main" val="38449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a:xfrm>
            <a:off x="677334" y="609600"/>
            <a:ext cx="8596668" cy="718268"/>
          </a:xfrm>
        </p:spPr>
        <p:txBody>
          <a:bodyPr/>
          <a:lstStyle/>
          <a:p>
            <a:r>
              <a:rPr lang="es-PR" dirty="0"/>
              <a:t>…qué responsabilidades tiene?</a:t>
            </a:r>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399431"/>
            <a:ext cx="9229991" cy="4641932"/>
          </a:xfrm>
        </p:spPr>
        <p:txBody>
          <a:bodyPr anchor="ctr">
            <a:normAutofit fontScale="92500" lnSpcReduction="20000"/>
          </a:bodyPr>
          <a:lstStyle/>
          <a:p>
            <a:pPr>
              <a:lnSpc>
                <a:spcPct val="124000"/>
              </a:lnSpc>
              <a:spcBef>
                <a:spcPts val="0"/>
              </a:spcBef>
            </a:pPr>
            <a:r>
              <a:rPr lang="es-ES" sz="2800" dirty="0"/>
              <a:t>Ayuda al pastor y a los líderes parroquiales en el diseño e implementación del proceso de corresponsabilidad.</a:t>
            </a:r>
          </a:p>
          <a:p>
            <a:pPr>
              <a:lnSpc>
                <a:spcPct val="124000"/>
              </a:lnSpc>
              <a:spcBef>
                <a:spcPts val="0"/>
              </a:spcBef>
            </a:pPr>
            <a:r>
              <a:rPr lang="es-ES" sz="2800" dirty="0"/>
              <a:t>Planifica el calendario de actividades anuales concluyendo en el Domingo del Compromiso.</a:t>
            </a:r>
          </a:p>
          <a:p>
            <a:pPr>
              <a:lnSpc>
                <a:spcPct val="124000"/>
              </a:lnSpc>
              <a:spcBef>
                <a:spcPts val="0"/>
              </a:spcBef>
            </a:pPr>
            <a:r>
              <a:rPr lang="es-ES" sz="2800" dirty="0"/>
              <a:t>Prepara comunicados sobre corresponsabilidad.</a:t>
            </a:r>
          </a:p>
          <a:p>
            <a:pPr>
              <a:lnSpc>
                <a:spcPct val="124000"/>
              </a:lnSpc>
              <a:spcBef>
                <a:spcPts val="0"/>
              </a:spcBef>
            </a:pPr>
            <a:r>
              <a:rPr lang="es-ES" sz="2800" dirty="0"/>
              <a:t>Coordina los esfuerzos de corresponsabilidad con el Ministerio de Acogida.</a:t>
            </a:r>
          </a:p>
          <a:p>
            <a:pPr>
              <a:lnSpc>
                <a:spcPct val="124000"/>
              </a:lnSpc>
              <a:spcBef>
                <a:spcPts val="0"/>
              </a:spcBef>
            </a:pPr>
            <a:r>
              <a:rPr lang="es-ES" sz="2800" dirty="0"/>
              <a:t>Mantiene un catálogo de ministerios y grupos parroquiales.</a:t>
            </a:r>
          </a:p>
          <a:p>
            <a:pPr>
              <a:lnSpc>
                <a:spcPct val="124000"/>
              </a:lnSpc>
              <a:spcBef>
                <a:spcPts val="0"/>
              </a:spcBef>
            </a:pPr>
            <a:r>
              <a:rPr lang="es-ES" sz="2800" dirty="0"/>
              <a:t>Genera y mantiene los formularios de compromiso de tiempo, talento y tesoro de la parroquia.</a:t>
            </a:r>
          </a:p>
        </p:txBody>
      </p:sp>
    </p:spTree>
    <p:extLst>
      <p:ext uri="{BB962C8B-B14F-4D97-AF65-F5344CB8AC3E}">
        <p14:creationId xmlns:p14="http://schemas.microsoft.com/office/powerpoint/2010/main" val="83043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a:xfrm>
            <a:off x="677334" y="609600"/>
            <a:ext cx="8596668" cy="702365"/>
          </a:xfrm>
        </p:spPr>
        <p:txBody>
          <a:bodyPr/>
          <a:lstStyle/>
          <a:p>
            <a:r>
              <a:rPr lang="es-PR" dirty="0"/>
              <a:t>…quién lo compone?</a:t>
            </a:r>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375577"/>
            <a:ext cx="9229991" cy="4665786"/>
          </a:xfrm>
        </p:spPr>
        <p:txBody>
          <a:bodyPr anchor="ctr">
            <a:normAutofit/>
          </a:bodyPr>
          <a:lstStyle/>
          <a:p>
            <a:pPr>
              <a:lnSpc>
                <a:spcPct val="114000"/>
              </a:lnSpc>
              <a:spcBef>
                <a:spcPts val="0"/>
              </a:spcBef>
              <a:buFont typeface="Wingdings 3" panose="05040102010807070707" pitchFamily="18" charset="2"/>
              <a:buChar char="u"/>
            </a:pPr>
            <a:r>
              <a:rPr lang="es-ES" sz="2800" dirty="0"/>
              <a:t>Debe incluir al párroco junto con alguna combinación de:</a:t>
            </a:r>
          </a:p>
          <a:p>
            <a:pPr lvl="1">
              <a:lnSpc>
                <a:spcPct val="114000"/>
              </a:lnSpc>
              <a:spcBef>
                <a:spcPts val="0"/>
              </a:spcBef>
              <a:buFont typeface="Wingdings 3" panose="05040102010807070707" pitchFamily="18" charset="2"/>
              <a:buChar char="u"/>
            </a:pPr>
            <a:r>
              <a:rPr lang="es-ES" sz="2600" dirty="0"/>
              <a:t>Representantes del </a:t>
            </a:r>
          </a:p>
          <a:p>
            <a:pPr lvl="2">
              <a:lnSpc>
                <a:spcPct val="114000"/>
              </a:lnSpc>
              <a:spcBef>
                <a:spcPts val="0"/>
              </a:spcBef>
              <a:buFont typeface="Wingdings 3" panose="05040102010807070707" pitchFamily="18" charset="2"/>
              <a:buChar char="u"/>
            </a:pPr>
            <a:r>
              <a:rPr lang="es-ES" sz="2400" dirty="0"/>
              <a:t>Consejo Pastoral Parroquial</a:t>
            </a:r>
          </a:p>
          <a:p>
            <a:pPr lvl="2">
              <a:lnSpc>
                <a:spcPct val="114000"/>
              </a:lnSpc>
              <a:spcBef>
                <a:spcPts val="0"/>
              </a:spcBef>
              <a:buFont typeface="Wingdings 3" panose="05040102010807070707" pitchFamily="18" charset="2"/>
              <a:buChar char="u"/>
            </a:pPr>
            <a:r>
              <a:rPr lang="es-ES" sz="2400" dirty="0"/>
              <a:t>Consejo Económico </a:t>
            </a:r>
          </a:p>
          <a:p>
            <a:pPr lvl="2">
              <a:lnSpc>
                <a:spcPct val="114000"/>
              </a:lnSpc>
              <a:spcBef>
                <a:spcPts val="0"/>
              </a:spcBef>
              <a:buFont typeface="Wingdings 3" panose="05040102010807070707" pitchFamily="18" charset="2"/>
              <a:buChar char="u"/>
            </a:pPr>
            <a:r>
              <a:rPr lang="es-ES" sz="2400" dirty="0"/>
              <a:t>Comisiones/Ministerios</a:t>
            </a:r>
          </a:p>
          <a:p>
            <a:pPr lvl="1">
              <a:lnSpc>
                <a:spcPct val="114000"/>
              </a:lnSpc>
              <a:spcBef>
                <a:spcPts val="0"/>
              </a:spcBef>
              <a:buFont typeface="Wingdings 3" panose="05040102010807070707" pitchFamily="18" charset="2"/>
              <a:buChar char="u"/>
            </a:pPr>
            <a:r>
              <a:rPr lang="es-ES" sz="2600" dirty="0"/>
              <a:t>Un grupo equilibrado que proporcione una representación de la diversidad de la parroquia</a:t>
            </a:r>
          </a:p>
        </p:txBody>
      </p:sp>
    </p:spTree>
    <p:extLst>
      <p:ext uri="{BB962C8B-B14F-4D97-AF65-F5344CB8AC3E}">
        <p14:creationId xmlns:p14="http://schemas.microsoft.com/office/powerpoint/2010/main" val="403526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a:xfrm>
            <a:off x="677334" y="609600"/>
            <a:ext cx="8596668" cy="702365"/>
          </a:xfrm>
        </p:spPr>
        <p:txBody>
          <a:bodyPr/>
          <a:lstStyle/>
          <a:p>
            <a:r>
              <a:rPr lang="es-PR" dirty="0"/>
              <a:t>…quién lo compone?</a:t>
            </a:r>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4" y="1311965"/>
            <a:ext cx="9555995" cy="4880472"/>
          </a:xfrm>
        </p:spPr>
        <p:txBody>
          <a:bodyPr anchor="ctr">
            <a:normAutofit fontScale="85000" lnSpcReduction="20000"/>
          </a:bodyPr>
          <a:lstStyle/>
          <a:p>
            <a:pPr>
              <a:lnSpc>
                <a:spcPct val="114000"/>
              </a:lnSpc>
              <a:spcBef>
                <a:spcPts val="0"/>
              </a:spcBef>
              <a:buFont typeface="Wingdings 3" panose="05040102010807070707" pitchFamily="18" charset="2"/>
              <a:buChar char="u"/>
            </a:pPr>
            <a:r>
              <a:rPr lang="es-ES" sz="3300" dirty="0"/>
              <a:t>Personas seleccionadas por el párroco de:</a:t>
            </a:r>
          </a:p>
          <a:p>
            <a:pPr lvl="1">
              <a:lnSpc>
                <a:spcPct val="114000"/>
              </a:lnSpc>
              <a:spcBef>
                <a:spcPts val="0"/>
              </a:spcBef>
              <a:buFont typeface="Wingdings 3" panose="05040102010807070707" pitchFamily="18" charset="2"/>
              <a:buChar char="u"/>
            </a:pPr>
            <a:r>
              <a:rPr lang="es-ES" sz="2600" dirty="0"/>
              <a:t>Oración.</a:t>
            </a:r>
          </a:p>
          <a:p>
            <a:pPr lvl="1">
              <a:lnSpc>
                <a:spcPct val="114000"/>
              </a:lnSpc>
              <a:spcBef>
                <a:spcPts val="0"/>
              </a:spcBef>
              <a:buFont typeface="Wingdings 3" panose="05040102010807070707" pitchFamily="18" charset="2"/>
              <a:buChar char="u"/>
            </a:pPr>
            <a:r>
              <a:rPr lang="es-ES" sz="2600" dirty="0"/>
              <a:t>Dispuestas a compartir sus dones, sobre todo la fe.</a:t>
            </a:r>
          </a:p>
          <a:p>
            <a:pPr lvl="1">
              <a:lnSpc>
                <a:spcPct val="114000"/>
              </a:lnSpc>
              <a:spcBef>
                <a:spcPts val="0"/>
              </a:spcBef>
              <a:buFont typeface="Wingdings 3" panose="05040102010807070707" pitchFamily="18" charset="2"/>
              <a:buChar char="u"/>
            </a:pPr>
            <a:r>
              <a:rPr lang="es-ES" sz="2600" dirty="0"/>
              <a:t>Motivados espiritualmente, viven o comienzan a vivir la corresponsabilidad.</a:t>
            </a:r>
          </a:p>
          <a:p>
            <a:pPr lvl="1">
              <a:lnSpc>
                <a:spcPct val="114000"/>
              </a:lnSpc>
              <a:spcBef>
                <a:spcPts val="0"/>
              </a:spcBef>
              <a:buFont typeface="Wingdings 3" panose="05040102010807070707" pitchFamily="18" charset="2"/>
              <a:buChar char="u"/>
            </a:pPr>
            <a:r>
              <a:rPr lang="es-ES" sz="2600" dirty="0"/>
              <a:t>Dan testimonio personal de sus frutos.</a:t>
            </a:r>
          </a:p>
          <a:p>
            <a:pPr lvl="1">
              <a:lnSpc>
                <a:spcPct val="114000"/>
              </a:lnSpc>
              <a:spcBef>
                <a:spcPts val="0"/>
              </a:spcBef>
              <a:buFont typeface="Wingdings 3" panose="05040102010807070707" pitchFamily="18" charset="2"/>
              <a:buChar char="u"/>
            </a:pPr>
            <a:r>
              <a:rPr lang="es-ES" sz="2600" dirty="0"/>
              <a:t>Responsables, pero que no estén sobrecargadas de oficios y ministerios en la parroquia.</a:t>
            </a:r>
          </a:p>
          <a:p>
            <a:pPr lvl="1">
              <a:lnSpc>
                <a:spcPct val="114000"/>
              </a:lnSpc>
              <a:spcBef>
                <a:spcPts val="0"/>
              </a:spcBef>
              <a:buFont typeface="Wingdings 3" panose="05040102010807070707" pitchFamily="18" charset="2"/>
              <a:buChar char="u"/>
            </a:pPr>
            <a:r>
              <a:rPr lang="es-ES" sz="2600" dirty="0"/>
              <a:t>Creativas, optimistas, pacientes, organizadas, alegres, compasivas, agradecidas, generosas.</a:t>
            </a:r>
          </a:p>
          <a:p>
            <a:pPr lvl="1">
              <a:lnSpc>
                <a:spcPct val="114000"/>
              </a:lnSpc>
              <a:spcBef>
                <a:spcPts val="0"/>
              </a:spcBef>
              <a:buFont typeface="Wingdings 3" panose="05040102010807070707" pitchFamily="18" charset="2"/>
              <a:buChar char="u"/>
            </a:pPr>
            <a:r>
              <a:rPr lang="es-ES" sz="2600" dirty="0"/>
              <a:t>Buenos comunicadores.</a:t>
            </a:r>
          </a:p>
          <a:p>
            <a:pPr lvl="1">
              <a:lnSpc>
                <a:spcPct val="114000"/>
              </a:lnSpc>
              <a:spcBef>
                <a:spcPts val="0"/>
              </a:spcBef>
              <a:buFont typeface="Wingdings 3" panose="05040102010807070707" pitchFamily="18" charset="2"/>
              <a:buChar char="u"/>
            </a:pPr>
            <a:r>
              <a:rPr lang="es-ES" sz="2600" dirty="0"/>
              <a:t>Conocen bien la parroquia y sus actividades y pueden ver lo que la corresponsabilidad haría por ella.</a:t>
            </a:r>
          </a:p>
          <a:p>
            <a:pPr>
              <a:lnSpc>
                <a:spcPct val="114000"/>
              </a:lnSpc>
              <a:spcBef>
                <a:spcPts val="0"/>
              </a:spcBef>
              <a:buFont typeface="Wingdings 3" panose="05040102010807070707" pitchFamily="18" charset="2"/>
              <a:buChar char="u"/>
            </a:pPr>
            <a:r>
              <a:rPr lang="es-ES" sz="3300" dirty="0"/>
              <a:t>…son Líderes serviciales!</a:t>
            </a:r>
          </a:p>
        </p:txBody>
      </p:sp>
    </p:spTree>
    <p:extLst>
      <p:ext uri="{BB962C8B-B14F-4D97-AF65-F5344CB8AC3E}">
        <p14:creationId xmlns:p14="http://schemas.microsoft.com/office/powerpoint/2010/main" val="233687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p:txBody>
          <a:bodyPr/>
          <a:lstStyle/>
          <a:p>
            <a:r>
              <a:rPr lang="es-ES" dirty="0"/>
              <a:t>…cuántos miembros debe tener el comité?</a:t>
            </a:r>
            <a:endParaRPr lang="es-PR" dirty="0"/>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930401"/>
            <a:ext cx="9229991" cy="4110962"/>
          </a:xfrm>
        </p:spPr>
        <p:txBody>
          <a:bodyPr anchor="ctr">
            <a:normAutofit/>
          </a:bodyPr>
          <a:lstStyle/>
          <a:p>
            <a:r>
              <a:rPr lang="es-ES" sz="2800" dirty="0"/>
              <a:t>Suficientes miembros para garantizar la representación de miembros y sectores diversos de la parroquia.</a:t>
            </a:r>
          </a:p>
          <a:p>
            <a:r>
              <a:rPr lang="es-ES" sz="2800" dirty="0"/>
              <a:t>Lo suficientemente pequeña como para logra consenso y toma decisiones con facilidad.</a:t>
            </a:r>
          </a:p>
          <a:p>
            <a:r>
              <a:rPr lang="es-ES" sz="2800" dirty="0"/>
              <a:t>Los grupos típicos varían en tamaño de 8-12 miembros, de acuerdo a las necesidades de la parroquia y la madurez de la vida corresponsable.</a:t>
            </a:r>
          </a:p>
        </p:txBody>
      </p:sp>
    </p:spTree>
    <p:extLst>
      <p:ext uri="{BB962C8B-B14F-4D97-AF65-F5344CB8AC3E}">
        <p14:creationId xmlns:p14="http://schemas.microsoft.com/office/powerpoint/2010/main" val="189489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p:txBody>
          <a:bodyPr/>
          <a:lstStyle/>
          <a:p>
            <a:r>
              <a:rPr lang="es-PR" dirty="0"/>
              <a:t>…que funciones tiene?</a:t>
            </a:r>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248354"/>
            <a:ext cx="9810437" cy="5247861"/>
          </a:xfrm>
        </p:spPr>
        <p:txBody>
          <a:bodyPr anchor="ctr">
            <a:normAutofit fontScale="70000" lnSpcReduction="20000"/>
          </a:bodyPr>
          <a:lstStyle/>
          <a:p>
            <a:pPr>
              <a:lnSpc>
                <a:spcPct val="134000"/>
              </a:lnSpc>
              <a:spcBef>
                <a:spcPts val="0"/>
              </a:spcBef>
              <a:buFont typeface="Wingdings 3" panose="05040102010807070707" pitchFamily="18" charset="2"/>
              <a:buChar char="u"/>
            </a:pPr>
            <a:r>
              <a:rPr lang="es-ES" sz="3400" dirty="0"/>
              <a:t>Ayudar a incorporar la corresponsabilidad en la predicación, liturgia, retiros de manera permanente y durante todo el año, no sólo en momentos concretos.</a:t>
            </a:r>
          </a:p>
          <a:p>
            <a:pPr>
              <a:lnSpc>
                <a:spcPct val="134000"/>
              </a:lnSpc>
              <a:spcBef>
                <a:spcPts val="0"/>
              </a:spcBef>
              <a:buFont typeface="Wingdings 3" panose="05040102010807070707" pitchFamily="18" charset="2"/>
              <a:buChar char="u"/>
            </a:pPr>
            <a:r>
              <a:rPr lang="es-ES" sz="3400" dirty="0"/>
              <a:t>Ayudar a organizar y canalizar los talentos y disposición de servicio en los diferentes ministerios u organismos que componen la parroquia:</a:t>
            </a:r>
          </a:p>
          <a:p>
            <a:pPr lvl="1">
              <a:lnSpc>
                <a:spcPct val="134000"/>
              </a:lnSpc>
              <a:spcBef>
                <a:spcPts val="0"/>
              </a:spcBef>
              <a:buFont typeface="Wingdings 3" panose="05040102010807070707" pitchFamily="18" charset="2"/>
              <a:buChar char="u"/>
            </a:pPr>
            <a:r>
              <a:rPr lang="es-ES" sz="2900" dirty="0"/>
              <a:t>Consejo Pastoral Parroquial</a:t>
            </a:r>
          </a:p>
          <a:p>
            <a:pPr lvl="1">
              <a:lnSpc>
                <a:spcPct val="134000"/>
              </a:lnSpc>
              <a:spcBef>
                <a:spcPts val="0"/>
              </a:spcBef>
              <a:buFont typeface="Wingdings 3" panose="05040102010807070707" pitchFamily="18" charset="2"/>
              <a:buChar char="u"/>
            </a:pPr>
            <a:r>
              <a:rPr lang="es-ES" sz="2900" dirty="0"/>
              <a:t>Consejo Económico Parroquial</a:t>
            </a:r>
          </a:p>
          <a:p>
            <a:pPr lvl="1">
              <a:lnSpc>
                <a:spcPct val="134000"/>
              </a:lnSpc>
              <a:spcBef>
                <a:spcPts val="0"/>
              </a:spcBef>
              <a:buFont typeface="Wingdings 3" panose="05040102010807070707" pitchFamily="18" charset="2"/>
              <a:buChar char="u"/>
            </a:pPr>
            <a:r>
              <a:rPr lang="es-ES" sz="2900" dirty="0"/>
              <a:t>Ministerio de Acogida</a:t>
            </a:r>
          </a:p>
          <a:p>
            <a:pPr lvl="1">
              <a:lnSpc>
                <a:spcPct val="134000"/>
              </a:lnSpc>
              <a:spcBef>
                <a:spcPts val="0"/>
              </a:spcBef>
              <a:buFont typeface="Wingdings 3" panose="05040102010807070707" pitchFamily="18" charset="2"/>
              <a:buChar char="u"/>
            </a:pPr>
            <a:r>
              <a:rPr lang="es-ES" sz="2900" dirty="0"/>
              <a:t>Ministerios existentes</a:t>
            </a:r>
          </a:p>
          <a:p>
            <a:pPr lvl="1">
              <a:lnSpc>
                <a:spcPct val="134000"/>
              </a:lnSpc>
              <a:spcBef>
                <a:spcPts val="0"/>
              </a:spcBef>
              <a:buFont typeface="Wingdings 3" panose="05040102010807070707" pitchFamily="18" charset="2"/>
              <a:buChar char="u"/>
            </a:pPr>
            <a:r>
              <a:rPr lang="es-ES" sz="2900" dirty="0"/>
              <a:t>Nuevos ministerios</a:t>
            </a:r>
          </a:p>
          <a:p>
            <a:pPr>
              <a:lnSpc>
                <a:spcPct val="134000"/>
              </a:lnSpc>
              <a:spcBef>
                <a:spcPts val="0"/>
              </a:spcBef>
              <a:buFont typeface="Wingdings 3" panose="05040102010807070707" pitchFamily="18" charset="2"/>
              <a:buChar char="u"/>
            </a:pPr>
            <a:r>
              <a:rPr lang="es-ES" sz="3400" dirty="0"/>
              <a:t>Es el enlace parroquial con el Comité Arquidiocesano de Corresponsabilidad (</a:t>
            </a:r>
            <a:r>
              <a:rPr lang="es-ES" sz="3400" dirty="0" err="1"/>
              <a:t>CARCOpr</a:t>
            </a:r>
            <a:r>
              <a:rPr lang="es-ES" sz="3400" dirty="0"/>
              <a:t>).</a:t>
            </a:r>
          </a:p>
        </p:txBody>
      </p:sp>
    </p:spTree>
    <p:extLst>
      <p:ext uri="{BB962C8B-B14F-4D97-AF65-F5344CB8AC3E}">
        <p14:creationId xmlns:p14="http://schemas.microsoft.com/office/powerpoint/2010/main" val="352811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8DD-109A-40D1-9A86-1EE1F1D78176}"/>
              </a:ext>
            </a:extLst>
          </p:cNvPr>
          <p:cNvSpPr>
            <a:spLocks noGrp="1"/>
          </p:cNvSpPr>
          <p:nvPr>
            <p:ph type="title"/>
          </p:nvPr>
        </p:nvSpPr>
        <p:spPr/>
        <p:txBody>
          <a:bodyPr/>
          <a:lstStyle/>
          <a:p>
            <a:r>
              <a:rPr lang="es-PR" dirty="0"/>
              <a:t>…que funciones tiene?</a:t>
            </a:r>
          </a:p>
        </p:txBody>
      </p:sp>
      <p:sp>
        <p:nvSpPr>
          <p:cNvPr id="3" name="Content Placeholder 2">
            <a:extLst>
              <a:ext uri="{FF2B5EF4-FFF2-40B4-BE49-F238E27FC236}">
                <a16:creationId xmlns:a16="http://schemas.microsoft.com/office/drawing/2014/main" id="{8477ABB3-35AE-4EBC-A1BD-36ADA1A671B6}"/>
              </a:ext>
            </a:extLst>
          </p:cNvPr>
          <p:cNvSpPr>
            <a:spLocks noGrp="1"/>
          </p:cNvSpPr>
          <p:nvPr>
            <p:ph idx="1"/>
          </p:nvPr>
        </p:nvSpPr>
        <p:spPr>
          <a:xfrm>
            <a:off x="677333" y="1248354"/>
            <a:ext cx="9810437" cy="5247861"/>
          </a:xfrm>
        </p:spPr>
        <p:txBody>
          <a:bodyPr anchor="ctr">
            <a:normAutofit fontScale="77500" lnSpcReduction="20000"/>
          </a:bodyPr>
          <a:lstStyle/>
          <a:p>
            <a:pPr marL="0" indent="0">
              <a:lnSpc>
                <a:spcPct val="134000"/>
              </a:lnSpc>
              <a:spcBef>
                <a:spcPts val="0"/>
              </a:spcBef>
              <a:spcAft>
                <a:spcPts val="600"/>
              </a:spcAft>
              <a:buNone/>
            </a:pPr>
            <a:r>
              <a:rPr lang="es-ES" sz="4100" b="1" i="1" dirty="0"/>
              <a:t>Ejemplo de anuncio en el boletín:</a:t>
            </a:r>
          </a:p>
          <a:p>
            <a:pPr marL="0" indent="0">
              <a:lnSpc>
                <a:spcPct val="134000"/>
              </a:lnSpc>
              <a:spcBef>
                <a:spcPts val="0"/>
              </a:spcBef>
              <a:buNone/>
            </a:pPr>
            <a:r>
              <a:rPr lang="es-ES" sz="3400" dirty="0"/>
              <a:t>“Cuando la corresponsabilidad cristiana es implementada, transforma las vidas de quienes dan y de quienes reciben. Las PARROQUIAS dependen de la generosidad de sus fieles, especialmente cuando se trata de compartir su tiempo y sus talentos. Uno de los principios básicos de la corresponsabilidad cristiana es el compartir nuestro Tiempo y Talento con nuestra comunión parroquial. Como discípulos de Jesucristo y de acuerdo a nuestra habilidades estamos llamados a proporcionar alguna forma de servicio a nuestra familia parroquial.”</a:t>
            </a:r>
          </a:p>
        </p:txBody>
      </p:sp>
    </p:spTree>
    <p:extLst>
      <p:ext uri="{BB962C8B-B14F-4D97-AF65-F5344CB8AC3E}">
        <p14:creationId xmlns:p14="http://schemas.microsoft.com/office/powerpoint/2010/main" val="399908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122</TotalTime>
  <Words>1405</Words>
  <Application>Microsoft Office PowerPoint</Application>
  <PresentationFormat>Widescreen</PresentationFormat>
  <Paragraphs>135</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Berlin Sans FB</vt:lpstr>
      <vt:lpstr>Bradley Hand ITC</vt:lpstr>
      <vt:lpstr>Calibri</vt:lpstr>
      <vt:lpstr>Lucida Sans</vt:lpstr>
      <vt:lpstr>Trebuchet MS</vt:lpstr>
      <vt:lpstr>Wingdings 3</vt:lpstr>
      <vt:lpstr>Facet</vt:lpstr>
      <vt:lpstr>PowerPoint Presentation</vt:lpstr>
      <vt:lpstr>Objetivos</vt:lpstr>
      <vt:lpstr>El papel del Comité de corresponsabilidad</vt:lpstr>
      <vt:lpstr>…qué responsabilidades tiene?</vt:lpstr>
      <vt:lpstr>…quién lo compone?</vt:lpstr>
      <vt:lpstr>…quién lo compone?</vt:lpstr>
      <vt:lpstr>…cuántos miembros debe tener el comité?</vt:lpstr>
      <vt:lpstr>…que funciones tiene?</vt:lpstr>
      <vt:lpstr>…que funciones tiene?</vt:lpstr>
      <vt:lpstr>…que funciones tiene?</vt:lpstr>
      <vt:lpstr>…que funciones tiene?</vt:lpstr>
      <vt:lpstr>…que compromisos asume?</vt:lpstr>
      <vt:lpstr>Mes de la Corresponsabilidad y Domingo de Compromiso</vt:lpstr>
      <vt:lpstr>…el papel del Párroco:</vt:lpstr>
      <vt:lpstr>…el papel del Párroco:</vt:lpstr>
      <vt:lpstr>…recordemos!</vt:lpstr>
      <vt:lpstr>…fundamentos bíblicos!</vt:lpstr>
      <vt:lpstr>¡Camino al discipulado!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y Elba Pico</dc:creator>
  <cp:lastModifiedBy>Luis y Elba Pico</cp:lastModifiedBy>
  <cp:revision>21</cp:revision>
  <dcterms:created xsi:type="dcterms:W3CDTF">2019-09-30T18:16:31Z</dcterms:created>
  <dcterms:modified xsi:type="dcterms:W3CDTF">2019-10-11T15:16:44Z</dcterms:modified>
</cp:coreProperties>
</file>