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0" autoAdjust="0"/>
    <p:restoredTop sz="94660"/>
  </p:normalViewPr>
  <p:slideViewPr>
    <p:cSldViewPr snapToGrid="0">
      <p:cViewPr>
        <p:scale>
          <a:sx n="69" d="100"/>
          <a:sy n="69" d="100"/>
        </p:scale>
        <p:origin x="58" y="3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20000"/>
            <a:lum/>
          </a:blip>
          <a:srcRect/>
          <a:stretch>
            <a:fillRect l="41000" t="-8000" r="-4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9309C6-7E95-464B-813D-DB0069ACE7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57" r="13757"/>
          <a:stretch/>
        </p:blipFill>
        <p:spPr>
          <a:xfrm>
            <a:off x="5804453" y="1191082"/>
            <a:ext cx="4275218" cy="3737645"/>
          </a:xfrm>
          <a:prstGeom prst="ellipse">
            <a:avLst/>
          </a:prstGeom>
          <a:effectLst>
            <a:reflection blurRad="6350" stA="50000" endA="295" endPos="92000" dist="101600" dir="5400000" sy="-100000" algn="bl" rotWithShape="0"/>
          </a:effectLst>
          <a:scene3d>
            <a:camera prst="perspectiveHeroicExtremeLeftFacing" fov="5700000">
              <a:rot lat="2400000" lon="1200000" rev="21425485"/>
            </a:camera>
            <a:lightRig rig="threePt" dir="t"/>
          </a:scene3d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50BBCD53-0E6C-4A2B-B493-BCDDE3056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613" y="679018"/>
            <a:ext cx="5602288" cy="151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s-PR" altLang="en-US" sz="11000" b="1" i="0" u="none" strike="noStrike" cap="none" normalizeH="0" baseline="0" dirty="0">
                <a:ln>
                  <a:noFill/>
                </a:ln>
                <a:solidFill>
                  <a:srgbClr val="806000"/>
                </a:solidFill>
                <a:effectLst/>
                <a:latin typeface="Bradley Hand ITC" panose="03070402050302030203" pitchFamily="66" charset="0"/>
              </a:rPr>
              <a:t>Porque...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ACF89BA-F520-4460-AEAE-046D2DCBD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648" y="2508397"/>
            <a:ext cx="11237351" cy="192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altLang="en-US" sz="36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  <a:t>¡Fundamento en detalle!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altLang="en-US" sz="3600" b="1" i="1" u="none" strike="noStrike" cap="none" normalizeH="0" baseline="0" dirty="0">
                <a:ln>
                  <a:noFill/>
                </a:ln>
                <a:effectLst/>
                <a:latin typeface="Lucida Sans" panose="020B0602030504020204" pitchFamily="34" charset="0"/>
              </a:rPr>
              <a:t>Profundiza en el Pilar de la</a:t>
            </a:r>
            <a:endParaRPr lang="es-PR" altLang="en-US" sz="3600" b="1" i="1" dirty="0">
              <a:latin typeface="Lucida Sans" panose="020B0602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altLang="en-US" sz="3600" b="1" i="1" u="none" strike="noStrike" cap="none" normalizeH="0" baseline="0" dirty="0">
                <a:ln>
                  <a:noFill/>
                </a:ln>
                <a:effectLst/>
                <a:latin typeface="Lucida Sans" panose="020B0602030504020204" pitchFamily="34" charset="0"/>
              </a:rPr>
              <a:t>Or</a:t>
            </a:r>
            <a:r>
              <a:rPr lang="es-PR" altLang="en-US" sz="3600" b="1" i="1" dirty="0">
                <a:latin typeface="Lucida Sans" panose="020B0602030504020204" pitchFamily="34" charset="0"/>
              </a:rPr>
              <a:t>ación, cimiento de todo</a:t>
            </a:r>
            <a:endParaRPr kumimoji="0" lang="es-PR" altLang="en-US" sz="4800" b="1" i="1" u="none" strike="noStrike" cap="none" normalizeH="0" baseline="0" dirty="0">
              <a:ln>
                <a:noFill/>
              </a:ln>
              <a:effectLst/>
              <a:latin typeface="Lucida Sans" panose="020B0602030504020204" pitchFamily="34" charset="0"/>
            </a:endParaRPr>
          </a:p>
        </p:txBody>
      </p:sp>
      <p:pic>
        <p:nvPicPr>
          <p:cNvPr id="1028" name="Picture 4" descr="Comit&amp;eacute; Arquidiocesano de Corresponsabilidad (CARCOpr)">
            <a:extLst>
              <a:ext uri="{FF2B5EF4-FFF2-40B4-BE49-F238E27FC236}">
                <a16:creationId xmlns:a16="http://schemas.microsoft.com/office/drawing/2014/main" id="{D97D7FEB-4F35-4135-B186-247A2B3FC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685" y="5393385"/>
            <a:ext cx="21050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9" name="AutoShape 5">
            <a:extLst>
              <a:ext uri="{FF2B5EF4-FFF2-40B4-BE49-F238E27FC236}">
                <a16:creationId xmlns:a16="http://schemas.microsoft.com/office/drawing/2014/main" id="{37482F0F-6D57-418D-99A6-E9AF816E65E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51674" y="5967972"/>
            <a:ext cx="1684261" cy="0"/>
          </a:xfrm>
          <a:prstGeom prst="straightConnector1">
            <a:avLst/>
          </a:prstGeom>
          <a:noFill/>
          <a:ln w="12700">
            <a:solidFill>
              <a:srgbClr val="5B9B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pic>
        <p:nvPicPr>
          <p:cNvPr id="1030" name="Picture 6" descr="escudo-arq">
            <a:extLst>
              <a:ext uri="{FF2B5EF4-FFF2-40B4-BE49-F238E27FC236}">
                <a16:creationId xmlns:a16="http://schemas.microsoft.com/office/drawing/2014/main" id="{24756BD8-FFC8-49E4-B134-764000840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35" y="5393385"/>
            <a:ext cx="7429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>
            <a:extLst>
              <a:ext uri="{FF2B5EF4-FFF2-40B4-BE49-F238E27FC236}">
                <a16:creationId xmlns:a16="http://schemas.microsoft.com/office/drawing/2014/main" id="{E1B2D02B-38E1-4730-AC97-D9C98A025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005" y="5927230"/>
            <a:ext cx="10191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Arquidiócesis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San Juan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8FD9F6D6-CD63-45F2-B2CD-5ED12E195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537" y="4355325"/>
            <a:ext cx="6085757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R" altLang="en-US" sz="2000" dirty="0">
                <a:solidFill>
                  <a:srgbClr val="000000"/>
                </a:solidFill>
                <a:latin typeface="Berlin Sans FB" panose="020E0602020502020306" pitchFamily="34" charset="0"/>
              </a:rPr>
              <a:t>2ndo Encuentro Arquidiocesano de Corresponsabilidad</a:t>
            </a:r>
            <a:br>
              <a:rPr kumimoji="0" lang="es-PR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s-PR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de octubre de 2019 / Parroquia San José</a:t>
            </a:r>
            <a:br>
              <a:rPr lang="es-PR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R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PR-2, Villa Caparra, Guaynabo, PR 00966 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DD40F9-B874-4087-BF11-9267A47F039E}"/>
              </a:ext>
            </a:extLst>
          </p:cNvPr>
          <p:cNvSpPr/>
          <p:nvPr/>
        </p:nvSpPr>
        <p:spPr>
          <a:xfrm>
            <a:off x="976312" y="4926130"/>
            <a:ext cx="36258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882775" algn="l"/>
              </a:tabLst>
            </a:pPr>
            <a:r>
              <a:rPr lang="es-PR" sz="3200" b="1" i="1" dirty="0">
                <a:latin typeface="Lucida Sans" panose="020B0602030504020204" pitchFamily="34" charset="0"/>
              </a:rPr>
              <a:t>Virgen M. Rivera Col</a:t>
            </a:r>
            <a:r>
              <a:rPr lang="en-US" sz="3200" b="1" i="1" dirty="0">
                <a:latin typeface="Lucida Sans" panose="020B0602030504020204" pitchFamily="34" charset="0"/>
              </a:rPr>
              <a:t>ó</a:t>
            </a:r>
            <a:r>
              <a:rPr lang="es-PR" sz="3200" b="1" i="1" dirty="0">
                <a:latin typeface="Lucida Sans" panose="020B0602030504020204" pitchFamily="34" charset="0"/>
              </a:rPr>
              <a:t>n OP</a:t>
            </a:r>
          </a:p>
        </p:txBody>
      </p:sp>
    </p:spTree>
    <p:extLst>
      <p:ext uri="{BB962C8B-B14F-4D97-AF65-F5344CB8AC3E}">
        <p14:creationId xmlns:p14="http://schemas.microsoft.com/office/powerpoint/2010/main" val="1435384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C48DD-109A-40D1-9A86-1EE1F1D78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063013" cy="765976"/>
          </a:xfrm>
        </p:spPr>
        <p:txBody>
          <a:bodyPr anchor="ctr">
            <a:normAutofit/>
          </a:bodyPr>
          <a:lstStyle/>
          <a:p>
            <a:r>
              <a:rPr lang="es-ES" b="1" dirty="0"/>
              <a:t>Santa Teresa de Calcuta…</a:t>
            </a:r>
            <a:endParaRPr lang="es-PR" b="1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32B5B05-12D2-4D32-925D-DF27F5A71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603" y="1439186"/>
            <a:ext cx="9484434" cy="492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lnSpc>
                <a:spcPct val="114000"/>
              </a:lnSpc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es-ES" altLang="en-US" sz="3200" b="1" dirty="0"/>
              <a:t>Jesús es Dios, por lo tanto Su amor</a:t>
            </a:r>
          </a:p>
          <a:p>
            <a:pPr lvl="0" algn="ctr" defTabSz="914400" eaLnBrk="0" fontAlgn="base" hangingPunct="0">
              <a:lnSpc>
                <a:spcPct val="114000"/>
              </a:lnSpc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es-ES" altLang="en-US" sz="3200" b="1" dirty="0"/>
              <a:t>y Su Sed son infinitos.</a:t>
            </a:r>
          </a:p>
          <a:p>
            <a:pPr lvl="0" algn="ctr" defTabSz="914400" eaLnBrk="0" fontAlgn="base" hangingPunct="0">
              <a:lnSpc>
                <a:spcPct val="114000"/>
              </a:lnSpc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en-US" altLang="en-US" sz="3200" b="1" dirty="0"/>
              <a:t>É</a:t>
            </a:r>
            <a:r>
              <a:rPr lang="es-ES" altLang="en-US" sz="3200" b="1" dirty="0"/>
              <a:t>l, Creador del universo,</a:t>
            </a:r>
          </a:p>
          <a:p>
            <a:pPr lvl="0" algn="ctr" defTabSz="914400" eaLnBrk="0" fontAlgn="base" hangingPunct="0">
              <a:lnSpc>
                <a:spcPct val="114000"/>
              </a:lnSpc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es-ES" altLang="en-US" sz="3200" b="1" dirty="0"/>
              <a:t>pidió el amor de sus criaturas.</a:t>
            </a:r>
          </a:p>
          <a:p>
            <a:pPr lvl="0" algn="ctr" defTabSz="914400" eaLnBrk="0" fontAlgn="base" hangingPunct="0">
              <a:lnSpc>
                <a:spcPct val="114000"/>
              </a:lnSpc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es-ES" altLang="en-US" sz="3200" b="1" dirty="0"/>
              <a:t>Tiene sed de nuestro amor…</a:t>
            </a:r>
          </a:p>
          <a:p>
            <a:pPr lvl="0" algn="ctr" defTabSz="914400" eaLnBrk="0" fontAlgn="base" hangingPunct="0">
              <a:lnSpc>
                <a:spcPct val="114000"/>
              </a:lnSpc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es-ES" altLang="en-US" sz="3200" b="1" dirty="0"/>
              <a:t>Estas palabras: “Tengo sed”.</a:t>
            </a:r>
          </a:p>
          <a:p>
            <a:pPr lvl="0" algn="ctr" defTabSz="914400" eaLnBrk="0" fontAlgn="base" hangingPunct="0">
              <a:lnSpc>
                <a:spcPct val="114000"/>
              </a:lnSpc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es-ES" altLang="en-US" sz="3200" b="1" dirty="0"/>
              <a:t>¿Tienen un eco en nuestra alma?</a:t>
            </a:r>
          </a:p>
        </p:txBody>
      </p:sp>
    </p:spTree>
    <p:extLst>
      <p:ext uri="{BB962C8B-B14F-4D97-AF65-F5344CB8AC3E}">
        <p14:creationId xmlns:p14="http://schemas.microsoft.com/office/powerpoint/2010/main" val="1108029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C48DD-109A-40D1-9A86-1EE1F1D78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9370"/>
            <a:ext cx="8596668" cy="803082"/>
          </a:xfrm>
        </p:spPr>
        <p:txBody>
          <a:bodyPr anchor="ctr">
            <a:normAutofit/>
          </a:bodyPr>
          <a:lstStyle/>
          <a:p>
            <a:r>
              <a:rPr lang="es-PR" b="1" dirty="0"/>
              <a:t>Oración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32B5B05-12D2-4D32-925D-DF27F5A71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604" y="1232452"/>
            <a:ext cx="8848328" cy="5015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2200" b="1" dirty="0"/>
              <a:t>Dios Creador,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2200" b="1" dirty="0"/>
              <a:t>Tú me has regalado la vida. A través del Bautismo, me invitas a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2200" b="1" dirty="0"/>
              <a:t>compartir ese regalo con otros. Acompáñame cada día mientras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2200" b="1" dirty="0"/>
              <a:t>doy testimonio de Tu Presencia en nuestro mundo. Dame el valor y la generosidad de responder a Tu amor, a Tu llamada. Oro especialmente por aquellos que te sirven en diversos ministerios de nuestra Parroquia. Ayúdanos a ser heraldos de “La Buena Nueva” para aquellos en necesidad. Mantennos cerca de Ti. Abre las mentes y los corazones de muchos otros hombres, mujeres y jóvenes, para que acepten el reto de construir Tu Reino en nuestra Parroquia, nuestra comunidad y nuestro mundo. Porque, si no lo hacemos nosotros, ¿quién? Si no aquí, ¿dónde?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2200" b="1" dirty="0"/>
              <a:t>Si no ahora, ¿cuándo? Te presentamos nuestra oración por medio de Jesucristo nuestro Señor y por mediación de María, Madre la Divina Providencia. Amén.</a:t>
            </a:r>
          </a:p>
        </p:txBody>
      </p:sp>
    </p:spTree>
    <p:extLst>
      <p:ext uri="{BB962C8B-B14F-4D97-AF65-F5344CB8AC3E}">
        <p14:creationId xmlns:p14="http://schemas.microsoft.com/office/powerpoint/2010/main" val="1263216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C48DD-109A-40D1-9A86-1EE1F1D78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5976"/>
          </a:xfrm>
        </p:spPr>
        <p:txBody>
          <a:bodyPr anchor="ctr">
            <a:normAutofit/>
          </a:bodyPr>
          <a:lstStyle/>
          <a:p>
            <a:r>
              <a:rPr lang="es-PR" b="1" dirty="0"/>
              <a:t>La oración… ¿qué es?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32B5B05-12D2-4D32-925D-DF27F5A71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603" y="1439186"/>
            <a:ext cx="9063013" cy="492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n-US" sz="2000" b="1" dirty="0"/>
              <a:t>“Te invoco, Yahvé, ven presto, escucha mi voz cuando te llamo.</a:t>
            </a:r>
          </a:p>
          <a:p>
            <a:pPr lvl="0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1200"/>
              </a:spcAft>
            </a:pPr>
            <a:r>
              <a:rPr lang="es-ES" altLang="en-US" sz="2000" b="1" dirty="0"/>
              <a:t>Que mi oración sea como incienso para ti, mis manos alzadas como ofrenda de la tarde.” </a:t>
            </a:r>
            <a:r>
              <a:rPr lang="es-ES" altLang="en-US" sz="2000" dirty="0"/>
              <a:t>Salmo 141 (140)</a:t>
            </a:r>
          </a:p>
          <a:p>
            <a:pPr lvl="0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n-US" sz="2600" b="1" i="1" dirty="0"/>
              <a:t>Catecismo de la Iglesia Católica #2558 y #2559:</a:t>
            </a:r>
          </a:p>
          <a:p>
            <a:pPr marL="342900" lvl="0" indent="-342900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3" panose="05040102010807070707" pitchFamily="18" charset="2"/>
              <a:buChar char="u"/>
            </a:pPr>
            <a:r>
              <a:rPr lang="es-ES" altLang="en-US" sz="2200" dirty="0"/>
              <a:t>…es un impulso del corazón.</a:t>
            </a:r>
          </a:p>
          <a:p>
            <a:pPr marL="342900" lvl="0" indent="-342900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3" panose="05040102010807070707" pitchFamily="18" charset="2"/>
              <a:buChar char="u"/>
            </a:pPr>
            <a:r>
              <a:rPr lang="es-ES" altLang="en-US" sz="2200" dirty="0"/>
              <a:t>…una mirada hacia el cielo.</a:t>
            </a:r>
          </a:p>
          <a:p>
            <a:pPr marL="342900" lvl="0" indent="-342900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3" panose="05040102010807070707" pitchFamily="18" charset="2"/>
              <a:buChar char="u"/>
            </a:pPr>
            <a:r>
              <a:rPr lang="es-ES" altLang="en-US" sz="2200" dirty="0"/>
              <a:t>…un grito de reconocimiento ya sea desde la prueba o desde la alegría.</a:t>
            </a:r>
          </a:p>
          <a:p>
            <a:pPr marL="342900" lvl="0" indent="-342900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3" panose="05040102010807070707" pitchFamily="18" charset="2"/>
              <a:buChar char="u"/>
            </a:pPr>
            <a:r>
              <a:rPr lang="es-ES" altLang="en-US" sz="2200" dirty="0"/>
              <a:t>…es una relación viviente y personal con Dios.</a:t>
            </a:r>
          </a:p>
          <a:p>
            <a:pPr marL="342900" lvl="0" indent="-342900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12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3" panose="05040102010807070707" pitchFamily="18" charset="2"/>
              <a:buChar char="u"/>
            </a:pPr>
            <a:r>
              <a:rPr lang="es-ES" altLang="en-US" sz="2200" dirty="0"/>
              <a:t>Y …Dios viene a nuestro encuentro.</a:t>
            </a:r>
          </a:p>
          <a:p>
            <a:pPr lvl="0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n-US" sz="2000" b="1" dirty="0"/>
              <a:t>“Oh Dios, tu eres mi Dios, por ti madrugo, mi alma está sedienta de ti; como tierra reseca, agostada, sin agua.”</a:t>
            </a:r>
            <a:r>
              <a:rPr lang="es-ES" altLang="en-US" sz="2000" dirty="0"/>
              <a:t> Salmo 63 (62)</a:t>
            </a:r>
          </a:p>
        </p:txBody>
      </p:sp>
    </p:spTree>
    <p:extLst>
      <p:ext uri="{BB962C8B-B14F-4D97-AF65-F5344CB8AC3E}">
        <p14:creationId xmlns:p14="http://schemas.microsoft.com/office/powerpoint/2010/main" val="918188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C48DD-109A-40D1-9A86-1EE1F1D78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063013" cy="765976"/>
          </a:xfrm>
        </p:spPr>
        <p:txBody>
          <a:bodyPr anchor="ctr">
            <a:normAutofit/>
          </a:bodyPr>
          <a:lstStyle/>
          <a:p>
            <a:r>
              <a:rPr lang="es-ES" b="1" dirty="0"/>
              <a:t>Oración… pilar de la corresponsabilidad</a:t>
            </a:r>
            <a:endParaRPr lang="es-PR" b="1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32B5B05-12D2-4D32-925D-DF27F5A71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603" y="1439186"/>
            <a:ext cx="9063013" cy="492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342900" lvl="0" indent="-342900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</a:pPr>
            <a:r>
              <a:rPr lang="es-ES" altLang="en-US" sz="2800" dirty="0"/>
              <a:t>Es un dialogo entre Dios y el hombre.</a:t>
            </a:r>
          </a:p>
          <a:p>
            <a:pPr marL="342900" lvl="0" indent="-342900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</a:pPr>
            <a:r>
              <a:rPr lang="es-ES" altLang="en-US" sz="2800" dirty="0"/>
              <a:t>Todo ser humano es capaz de Dios.</a:t>
            </a:r>
          </a:p>
          <a:p>
            <a:pPr marL="342900" lvl="0" indent="-342900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</a:pPr>
            <a:r>
              <a:rPr lang="es-ES" altLang="en-US" sz="2800" dirty="0"/>
              <a:t>Es el mismo Dios quien me habla a través de la Palabra.</a:t>
            </a:r>
          </a:p>
          <a:p>
            <a:pPr marL="342900" lvl="0" indent="-342900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</a:pPr>
            <a:r>
              <a:rPr lang="es-ES" altLang="en-US" sz="2800" dirty="0"/>
              <a:t>Sentimos el amor del Padre.</a:t>
            </a:r>
          </a:p>
          <a:p>
            <a:pPr marL="342900" lvl="0" indent="-342900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</a:pPr>
            <a:r>
              <a:rPr lang="es-ES" altLang="en-US" sz="2800" dirty="0"/>
              <a:t>…y es el mismo Dios quien se nos revela!</a:t>
            </a:r>
          </a:p>
          <a:p>
            <a:pPr lvl="0" algn="ctr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</a:pPr>
            <a:r>
              <a:rPr lang="es-ES" altLang="en-US" sz="3200" b="1" dirty="0"/>
              <a:t>…La oración es un don!</a:t>
            </a:r>
          </a:p>
        </p:txBody>
      </p:sp>
    </p:spTree>
    <p:extLst>
      <p:ext uri="{BB962C8B-B14F-4D97-AF65-F5344CB8AC3E}">
        <p14:creationId xmlns:p14="http://schemas.microsoft.com/office/powerpoint/2010/main" val="3027455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C48DD-109A-40D1-9A86-1EE1F1D78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063013" cy="765976"/>
          </a:xfrm>
        </p:spPr>
        <p:txBody>
          <a:bodyPr anchor="ctr">
            <a:normAutofit/>
          </a:bodyPr>
          <a:lstStyle/>
          <a:p>
            <a:r>
              <a:rPr lang="es-ES" b="1" dirty="0"/>
              <a:t>Oración… pilar de la corresponsabilidad</a:t>
            </a:r>
            <a:endParaRPr lang="es-PR" b="1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32B5B05-12D2-4D32-925D-DF27F5A71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603" y="1439186"/>
            <a:ext cx="9484434" cy="492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342900" lvl="0" indent="-342900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</a:pPr>
            <a:r>
              <a:rPr lang="es-PR" altLang="en-US" sz="3000" dirty="0"/>
              <a:t>¿Cómo es mi relación con Dios?</a:t>
            </a:r>
          </a:p>
          <a:p>
            <a:pPr marL="342900" lvl="0" indent="-342900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</a:pPr>
            <a:r>
              <a:rPr lang="es-PR" altLang="en-US" sz="3000" dirty="0"/>
              <a:t>¿Cómo debe ser mi </a:t>
            </a:r>
            <a:r>
              <a:rPr lang="es-PR" altLang="en-US" sz="3000" b="1" dirty="0"/>
              <a:t>Oración</a:t>
            </a:r>
            <a:r>
              <a:rPr lang="es-PR" altLang="en-US" sz="3000" dirty="0"/>
              <a:t>?</a:t>
            </a:r>
          </a:p>
          <a:p>
            <a:pPr marL="800100" lvl="1" indent="-342900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</a:pPr>
            <a:r>
              <a:rPr lang="es-PR" altLang="en-US" sz="2800" dirty="0"/>
              <a:t>…debe ser de TOTAL confianza.</a:t>
            </a:r>
          </a:p>
          <a:p>
            <a:pPr marL="800100" lvl="1" indent="-342900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</a:pPr>
            <a:r>
              <a:rPr lang="es-PR" altLang="en-US" sz="2800" dirty="0"/>
              <a:t>…una oración con fe, de entrega.</a:t>
            </a:r>
          </a:p>
          <a:p>
            <a:pPr marL="800100" lvl="1" indent="-342900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</a:pPr>
            <a:r>
              <a:rPr lang="es-PR" altLang="en-US" sz="2800" dirty="0"/>
              <a:t>…una oración valiente, humilde.</a:t>
            </a:r>
          </a:p>
          <a:p>
            <a:pPr marL="800100" lvl="1" indent="-342900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</a:pPr>
            <a:r>
              <a:rPr lang="es-PR" altLang="en-US" sz="2800" dirty="0"/>
              <a:t>…una oración que nace de un corazón agradecido.</a:t>
            </a:r>
          </a:p>
          <a:p>
            <a:pPr lvl="0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</a:pPr>
            <a:r>
              <a:rPr lang="es-PR" altLang="en-US" sz="3000" b="1" dirty="0"/>
              <a:t>Y …ese corazón me mueve a corresponderle a Dios.</a:t>
            </a:r>
          </a:p>
        </p:txBody>
      </p:sp>
    </p:spTree>
    <p:extLst>
      <p:ext uri="{BB962C8B-B14F-4D97-AF65-F5344CB8AC3E}">
        <p14:creationId xmlns:p14="http://schemas.microsoft.com/office/powerpoint/2010/main" val="2842154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C48DD-109A-40D1-9A86-1EE1F1D78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063013" cy="765976"/>
          </a:xfrm>
        </p:spPr>
        <p:txBody>
          <a:bodyPr anchor="ctr">
            <a:normAutofit/>
          </a:bodyPr>
          <a:lstStyle/>
          <a:p>
            <a:r>
              <a:rPr lang="es-ES" b="1" dirty="0"/>
              <a:t>Oración… pilar de la corresponsabilidad</a:t>
            </a:r>
            <a:endParaRPr lang="es-PR" b="1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32B5B05-12D2-4D32-925D-DF27F5A71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603" y="1439186"/>
            <a:ext cx="9484434" cy="492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s-PR" altLang="en-US" sz="3400" b="1" i="1" dirty="0"/>
              <a:t>¿Cómo puedo orar de forma corresponsable?</a:t>
            </a:r>
          </a:p>
          <a:p>
            <a:pPr marL="342900" lvl="0" indent="-342900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</a:pPr>
            <a:r>
              <a:rPr lang="es-PR" altLang="en-US" sz="3000" dirty="0"/>
              <a:t>Dedicándole Tiempo a Dios, amémoslo.</a:t>
            </a:r>
          </a:p>
          <a:p>
            <a:pPr marL="342900" lvl="0" indent="-342900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</a:pPr>
            <a:r>
              <a:rPr lang="es-PR" altLang="en-US" sz="3000" dirty="0"/>
              <a:t>Dedicarle por lo menos 30 minutos diarios.</a:t>
            </a:r>
          </a:p>
          <a:p>
            <a:pPr marL="342900" lvl="0" indent="-342900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</a:pPr>
            <a:r>
              <a:rPr lang="es-PR" altLang="en-US" sz="3000" dirty="0"/>
              <a:t>Asignar un espacio en tu hogar para leer la Palabra y hablar con Dios personalmente.</a:t>
            </a:r>
          </a:p>
          <a:p>
            <a:pPr marL="342900" lvl="0" indent="-342900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</a:pPr>
            <a:r>
              <a:rPr lang="es-PR" altLang="en-US" sz="3000" dirty="0"/>
              <a:t>Dejarnos acompañar por María.</a:t>
            </a:r>
          </a:p>
          <a:p>
            <a:pPr marL="342900" lvl="0" indent="-342900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</a:pPr>
            <a:r>
              <a:rPr lang="es-PR" altLang="en-US" sz="3000" dirty="0"/>
              <a:t>Alabar y bendecir al Señor en todo momento y en todo lugar.</a:t>
            </a:r>
          </a:p>
        </p:txBody>
      </p:sp>
    </p:spTree>
    <p:extLst>
      <p:ext uri="{BB962C8B-B14F-4D97-AF65-F5344CB8AC3E}">
        <p14:creationId xmlns:p14="http://schemas.microsoft.com/office/powerpoint/2010/main" val="3681293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C48DD-109A-40D1-9A86-1EE1F1D78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063013" cy="765976"/>
          </a:xfrm>
        </p:spPr>
        <p:txBody>
          <a:bodyPr anchor="ctr">
            <a:normAutofit/>
          </a:bodyPr>
          <a:lstStyle/>
          <a:p>
            <a:r>
              <a:rPr lang="es-ES" b="1" dirty="0"/>
              <a:t>Desarrollando el pilar de la oración…</a:t>
            </a:r>
            <a:endParaRPr lang="es-PR" b="1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32B5B05-12D2-4D32-925D-DF27F5A71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603" y="1439186"/>
            <a:ext cx="9484434" cy="492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457200" lvl="0" indent="-457200" defTabSz="914400" eaLnBrk="0" fontAlgn="base" hangingPunct="0">
              <a:lnSpc>
                <a:spcPct val="114000"/>
              </a:lnSpc>
              <a:spcBef>
                <a:spcPct val="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</a:pPr>
            <a:r>
              <a:rPr lang="es-ES" altLang="en-US" sz="3000" b="1" dirty="0"/>
              <a:t>Formación en maneras de orar:</a:t>
            </a:r>
          </a:p>
          <a:p>
            <a:pPr marL="914400" lvl="1" indent="-457200" defTabSz="914400" eaLnBrk="0" fontAlgn="base" hangingPunct="0">
              <a:lnSpc>
                <a:spcPct val="114000"/>
              </a:lnSpc>
              <a:spcBef>
                <a:spcPct val="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</a:pPr>
            <a:r>
              <a:rPr lang="es-ES" altLang="en-US" sz="2800" dirty="0"/>
              <a:t>Participar de los talleres de oración y vida de P. Larrañaga.</a:t>
            </a:r>
          </a:p>
          <a:p>
            <a:pPr marL="914400" lvl="1" indent="-457200" defTabSz="914400" eaLnBrk="0" fontAlgn="base" hangingPunct="0">
              <a:lnSpc>
                <a:spcPct val="114000"/>
              </a:lnSpc>
              <a:spcBef>
                <a:spcPct val="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</a:pPr>
            <a:r>
              <a:rPr lang="es-ES" altLang="en-US" sz="2800" dirty="0"/>
              <a:t>Ejercicios espirituales de San Ignacio de Loyola.</a:t>
            </a:r>
          </a:p>
          <a:p>
            <a:pPr marL="914400" lvl="1" indent="-457200" defTabSz="914400" eaLnBrk="0" fontAlgn="base" hangingPunct="0">
              <a:lnSpc>
                <a:spcPct val="114000"/>
              </a:lnSpc>
              <a:spcBef>
                <a:spcPct val="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</a:pPr>
            <a:r>
              <a:rPr lang="es-ES" altLang="en-US" sz="2800" i="1" dirty="0"/>
              <a:t>Lectio</a:t>
            </a:r>
            <a:r>
              <a:rPr lang="es-ES" altLang="en-US" sz="2800" dirty="0"/>
              <a:t> Divina.</a:t>
            </a:r>
          </a:p>
          <a:p>
            <a:pPr marL="457200" lvl="0" indent="-457200" defTabSz="914400" eaLnBrk="0" fontAlgn="base" hangingPunct="0">
              <a:lnSpc>
                <a:spcPct val="114000"/>
              </a:lnSpc>
              <a:spcBef>
                <a:spcPct val="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</a:pPr>
            <a:r>
              <a:rPr lang="es-ES" altLang="en-US" sz="3000" b="1" dirty="0"/>
              <a:t>Lectura de la Palabra, Rezo del Rosario, </a:t>
            </a:r>
            <a:r>
              <a:rPr lang="es-ES" altLang="en-US" sz="3000" b="1" i="1" dirty="0"/>
              <a:t>Lectio</a:t>
            </a:r>
            <a:r>
              <a:rPr lang="es-ES" altLang="en-US" sz="3000" b="1" dirty="0"/>
              <a:t> Divina, Liturgia de las Horas.</a:t>
            </a:r>
          </a:p>
          <a:p>
            <a:pPr marL="457200" lvl="0" indent="-457200" defTabSz="914400" eaLnBrk="0" fontAlgn="base" hangingPunct="0">
              <a:lnSpc>
                <a:spcPct val="114000"/>
              </a:lnSpc>
              <a:spcBef>
                <a:spcPct val="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</a:pPr>
            <a:r>
              <a:rPr lang="es-ES" altLang="en-US" sz="3000" b="1" dirty="0"/>
              <a:t>Visitar a Jesús en el Sagrario, Adoración Eucarística, Misas diarias.</a:t>
            </a:r>
          </a:p>
        </p:txBody>
      </p:sp>
    </p:spTree>
    <p:extLst>
      <p:ext uri="{BB962C8B-B14F-4D97-AF65-F5344CB8AC3E}">
        <p14:creationId xmlns:p14="http://schemas.microsoft.com/office/powerpoint/2010/main" val="2145449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C48DD-109A-40D1-9A86-1EE1F1D78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063013" cy="765976"/>
          </a:xfrm>
        </p:spPr>
        <p:txBody>
          <a:bodyPr anchor="ctr">
            <a:normAutofit/>
          </a:bodyPr>
          <a:lstStyle/>
          <a:p>
            <a:r>
              <a:rPr lang="es-ES" b="1" dirty="0"/>
              <a:t>Beneficios de la oración…</a:t>
            </a:r>
            <a:endParaRPr lang="es-PR" b="1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32B5B05-12D2-4D32-925D-DF27F5A71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603" y="1439186"/>
            <a:ext cx="9484434" cy="492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457200" lvl="0" indent="-457200" defTabSz="914400" eaLnBrk="0" fontAlgn="base" hangingPunct="0">
              <a:lnSpc>
                <a:spcPct val="114000"/>
              </a:lnSpc>
              <a:spcBef>
                <a:spcPct val="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</a:pPr>
            <a:r>
              <a:rPr lang="es-ES" altLang="en-US" sz="2800" dirty="0"/>
              <a:t>El orar nos lleva a estudiar la Palabra, la misma que enriquece nuestras oraciones.</a:t>
            </a:r>
          </a:p>
          <a:p>
            <a:pPr marL="457200" lvl="0" indent="-457200" defTabSz="914400" eaLnBrk="0" fontAlgn="base" hangingPunct="0">
              <a:lnSpc>
                <a:spcPct val="114000"/>
              </a:lnSpc>
              <a:spcBef>
                <a:spcPct val="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</a:pPr>
            <a:r>
              <a:rPr lang="es-ES" altLang="en-US" sz="2800" dirty="0"/>
              <a:t>Dios me habla por medio de la Palabra.</a:t>
            </a:r>
          </a:p>
          <a:p>
            <a:pPr marL="457200" lvl="0" indent="-457200" defTabSz="914400" eaLnBrk="0" fontAlgn="base" hangingPunct="0">
              <a:lnSpc>
                <a:spcPct val="114000"/>
              </a:lnSpc>
              <a:spcBef>
                <a:spcPct val="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</a:pPr>
            <a:r>
              <a:rPr lang="es-ES" altLang="en-US" sz="2800" dirty="0"/>
              <a:t>Dios me sacude, me interpela.</a:t>
            </a:r>
          </a:p>
          <a:p>
            <a:pPr marL="457200" lvl="0" indent="-457200" defTabSz="914400" eaLnBrk="0" fontAlgn="base" hangingPunct="0">
              <a:lnSpc>
                <a:spcPct val="114000"/>
              </a:lnSpc>
              <a:spcBef>
                <a:spcPct val="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</a:pPr>
            <a:r>
              <a:rPr lang="es-ES" altLang="en-US" sz="2800" dirty="0"/>
              <a:t>Dios me transforma, me hace vasija nueva…</a:t>
            </a:r>
          </a:p>
          <a:p>
            <a:pPr marL="457200" lvl="0" indent="-457200" defTabSz="914400" eaLnBrk="0" fontAlgn="base" hangingPunct="0">
              <a:lnSpc>
                <a:spcPct val="114000"/>
              </a:lnSpc>
              <a:spcBef>
                <a:spcPct val="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</a:pPr>
            <a:r>
              <a:rPr lang="es-ES" altLang="en-US" sz="2800" dirty="0"/>
              <a:t>Me lleva a fuentes tranquilas, donde reparo mis fuerzas, me da fortaleza y me inspira confianza.</a:t>
            </a:r>
          </a:p>
          <a:p>
            <a:pPr marL="457200" lvl="0" indent="-457200" defTabSz="914400" eaLnBrk="0" fontAlgn="base" hangingPunct="0">
              <a:lnSpc>
                <a:spcPct val="114000"/>
              </a:lnSpc>
              <a:spcBef>
                <a:spcPct val="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</a:pPr>
            <a:r>
              <a:rPr lang="es-ES" altLang="en-US" sz="2800" dirty="0"/>
              <a:t>Me indica que debo hacer y como debo actuar ante el hermano y mi comunidad…</a:t>
            </a:r>
          </a:p>
          <a:p>
            <a:pPr lvl="0" algn="ctr" defTabSz="914400" eaLnBrk="0" fontAlgn="base" hangingPunct="0">
              <a:lnSpc>
                <a:spcPct val="114000"/>
              </a:lnSpc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es-ES" altLang="en-US" sz="3000" b="1" dirty="0"/>
              <a:t>“¡Si conocieras el don de Dios!” </a:t>
            </a:r>
            <a:r>
              <a:rPr lang="es-ES" altLang="en-US" sz="3000" dirty="0"/>
              <a:t>(Juan 4,10)</a:t>
            </a:r>
          </a:p>
        </p:txBody>
      </p:sp>
    </p:spTree>
    <p:extLst>
      <p:ext uri="{BB962C8B-B14F-4D97-AF65-F5344CB8AC3E}">
        <p14:creationId xmlns:p14="http://schemas.microsoft.com/office/powerpoint/2010/main" val="131664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C48DD-109A-40D1-9A86-1EE1F1D78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063013" cy="765976"/>
          </a:xfrm>
        </p:spPr>
        <p:txBody>
          <a:bodyPr anchor="ctr">
            <a:normAutofit/>
          </a:bodyPr>
          <a:lstStyle/>
          <a:p>
            <a:r>
              <a:rPr lang="es-ES" b="1" dirty="0"/>
              <a:t>Desarrollando el pilar de la oración…</a:t>
            </a:r>
            <a:endParaRPr lang="es-PR" b="1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32B5B05-12D2-4D32-925D-DF27F5A71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603" y="1439186"/>
            <a:ext cx="9484434" cy="492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Pct val="80000"/>
            </a:pPr>
            <a:r>
              <a:rPr lang="es-PR" altLang="en-US" sz="3200" b="1" i="1" dirty="0"/>
              <a:t>Comunidad</a:t>
            </a:r>
            <a:endParaRPr lang="es-PR" altLang="en-US" sz="3200" dirty="0"/>
          </a:p>
          <a:p>
            <a:pPr marL="457200" lvl="0" indent="-457200" defTabSz="914400" eaLnBrk="0" fontAlgn="base" hangingPunct="0">
              <a:lnSpc>
                <a:spcPct val="114000"/>
              </a:lnSpc>
              <a:spcBef>
                <a:spcPct val="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</a:pPr>
            <a:r>
              <a:rPr lang="es-PR" altLang="en-US" sz="2800" dirty="0"/>
              <a:t>“Participar en grupos de oración.” (Mt 18, 15-20)</a:t>
            </a:r>
          </a:p>
          <a:p>
            <a:pPr marL="457200" lvl="0" indent="-457200" defTabSz="914400" eaLnBrk="0" fontAlgn="base" hangingPunct="0">
              <a:lnSpc>
                <a:spcPct val="114000"/>
              </a:lnSpc>
              <a:spcBef>
                <a:spcPct val="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</a:pPr>
            <a:r>
              <a:rPr lang="es-PR" altLang="en-US" sz="2800" dirty="0"/>
              <a:t>Recuperar las prácticas del rezo del Rosario, Rosario de Difuntos, Coronilla a la Misericordia, Vía Crucis, Vía Lucís, Procesiones, entre otros.</a:t>
            </a:r>
          </a:p>
          <a:p>
            <a:pPr marL="457200" lvl="0" indent="-457200" defTabSz="914400" eaLnBrk="0" fontAlgn="base" hangingPunct="0">
              <a:lnSpc>
                <a:spcPct val="114000"/>
              </a:lnSpc>
              <a:spcBef>
                <a:spcPct val="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</a:pPr>
            <a:r>
              <a:rPr lang="es-PR" altLang="en-US" sz="2800" dirty="0"/>
              <a:t>Participar de Adoración Eucarística (Jueves Eucarísticos, 40 horas, etc.).</a:t>
            </a:r>
          </a:p>
          <a:p>
            <a:pPr marL="457200" lvl="0" indent="-457200" defTabSz="914400" eaLnBrk="0" fontAlgn="base" hangingPunct="0">
              <a:lnSpc>
                <a:spcPct val="114000"/>
              </a:lnSpc>
              <a:spcBef>
                <a:spcPct val="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</a:pPr>
            <a:r>
              <a:rPr lang="es-PR" altLang="en-US" sz="2800" dirty="0"/>
              <a:t>Fomentar la “Iglesia de salida” en las comunidades.</a:t>
            </a:r>
          </a:p>
        </p:txBody>
      </p:sp>
    </p:spTree>
    <p:extLst>
      <p:ext uri="{BB962C8B-B14F-4D97-AF65-F5344CB8AC3E}">
        <p14:creationId xmlns:p14="http://schemas.microsoft.com/office/powerpoint/2010/main" val="28667856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141</TotalTime>
  <Words>819</Words>
  <Application>Microsoft Office PowerPoint</Application>
  <PresentationFormat>Widescreen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Berlin Sans FB</vt:lpstr>
      <vt:lpstr>Bradley Hand ITC</vt:lpstr>
      <vt:lpstr>Calibri</vt:lpstr>
      <vt:lpstr>Lucida Sans</vt:lpstr>
      <vt:lpstr>Trebuchet MS</vt:lpstr>
      <vt:lpstr>Wingdings 3</vt:lpstr>
      <vt:lpstr>Facet</vt:lpstr>
      <vt:lpstr>PowerPoint Presentation</vt:lpstr>
      <vt:lpstr>Oración</vt:lpstr>
      <vt:lpstr>La oración… ¿qué es?</vt:lpstr>
      <vt:lpstr>Oración… pilar de la corresponsabilidad</vt:lpstr>
      <vt:lpstr>Oración… pilar de la corresponsabilidad</vt:lpstr>
      <vt:lpstr>Oración… pilar de la corresponsabilidad</vt:lpstr>
      <vt:lpstr>Desarrollando el pilar de la oración…</vt:lpstr>
      <vt:lpstr>Beneficios de la oración…</vt:lpstr>
      <vt:lpstr>Desarrollando el pilar de la oración…</vt:lpstr>
      <vt:lpstr>Santa Teresa de Calcuta…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y Elba Pico</dc:creator>
  <cp:lastModifiedBy>Luis y Elba Pico</cp:lastModifiedBy>
  <cp:revision>21</cp:revision>
  <dcterms:created xsi:type="dcterms:W3CDTF">2018-09-02T18:01:17Z</dcterms:created>
  <dcterms:modified xsi:type="dcterms:W3CDTF">2019-10-11T03:24:30Z</dcterms:modified>
</cp:coreProperties>
</file>