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4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7" y="3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0000"/>
            <a:lum/>
          </a:blip>
          <a:srcRect/>
          <a:stretch>
            <a:fillRect l="41000" t="-8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acebook.com/CARCOp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309C6-7E95-464B-813D-DB0069ACE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7" r="13757"/>
          <a:stretch/>
        </p:blipFill>
        <p:spPr>
          <a:xfrm>
            <a:off x="5847127" y="1191082"/>
            <a:ext cx="4232543" cy="3737645"/>
          </a:xfrm>
          <a:prstGeom prst="ellipse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perspectiveHeroicExtremeLeftFacing" fov="5700000">
              <a:rot lat="2400000" lon="1200000" rev="21425485"/>
            </a:camera>
            <a:lightRig rig="threePt" dir="t"/>
          </a:scene3d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0BBCD53-0E6C-4A2B-B493-BCDDE305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478" y="679018"/>
            <a:ext cx="5602288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s-PR" altLang="en-US" sz="110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Bradley Hand ITC" panose="03070402050302030203" pitchFamily="66" charset="0"/>
              </a:rPr>
              <a:t>Porque...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CF89BA-F520-4460-AEAE-046D2DCB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56" y="4184207"/>
            <a:ext cx="7235190" cy="37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Berlin Sans FB" panose="020E0602020502020306" pitchFamily="34" charset="0"/>
              </a:rPr>
              <a:t>2ndo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Encuentro Arquidiocesano</a:t>
            </a:r>
            <a:r>
              <a:rPr lang="en-US" altLang="en-US" sz="2000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de Corresponsabilidad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Comit&amp;eacute; Arquidiocesano de Corresponsabilidad (CARCOpr)">
            <a:extLst>
              <a:ext uri="{FF2B5EF4-FFF2-40B4-BE49-F238E27FC236}">
                <a16:creationId xmlns:a16="http://schemas.microsoft.com/office/drawing/2014/main" id="{D97D7FEB-4F35-4135-B186-247A2B3F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5" y="5266169"/>
            <a:ext cx="2105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7482F0F-6D57-418D-99A6-E9AF816E65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674" y="5840756"/>
            <a:ext cx="1684261" cy="0"/>
          </a:xfrm>
          <a:prstGeom prst="straightConnector1">
            <a:avLst/>
          </a:prstGeom>
          <a:noFill/>
          <a:ln w="12700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1030" name="Picture 6" descr="escudo-arq">
            <a:extLst>
              <a:ext uri="{FF2B5EF4-FFF2-40B4-BE49-F238E27FC236}">
                <a16:creationId xmlns:a16="http://schemas.microsoft.com/office/drawing/2014/main" id="{24756BD8-FFC8-49E4-B134-76400084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5" y="5266169"/>
            <a:ext cx="7429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E1B2D02B-38E1-4730-AC97-D9C98A02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892" y="5800014"/>
            <a:ext cx="99946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Arquidiócesis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San Juan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FD9F6D6-CD63-45F2-B2CD-5ED12E19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43" y="4548129"/>
            <a:ext cx="5712903" cy="6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R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12 de octubre de 2019</a:t>
            </a:r>
            <a:r>
              <a:rPr kumimoji="0" lang="es-PR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/ Parroquia San Jos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</a:t>
            </a:r>
            <a:br>
              <a:rPr kumimoji="0" lang="es-PR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s-PR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PR-2, Villa Caparra, Guaynabo, PR 00966</a:t>
            </a:r>
            <a:r>
              <a:rPr kumimoji="0" lang="es-PR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5C1A38-24EB-497F-A796-DF8A90819D86}"/>
              </a:ext>
            </a:extLst>
          </p:cNvPr>
          <p:cNvSpPr txBox="1"/>
          <p:nvPr/>
        </p:nvSpPr>
        <p:spPr>
          <a:xfrm>
            <a:off x="975656" y="2387101"/>
            <a:ext cx="10391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3600" b="1" dirty="0">
                <a:solidFill>
                  <a:schemeClr val="accent2">
                    <a:lumMod val="75000"/>
                  </a:schemeClr>
                </a:solidFill>
              </a:rPr>
              <a:t>¡Así comienza todo!</a:t>
            </a:r>
          </a:p>
          <a:p>
            <a:r>
              <a:rPr lang="es-PR" sz="3600" b="1" i="1" dirty="0">
                <a:latin typeface="Lucida Sans" panose="020B0602030504020204" pitchFamily="34" charset="0"/>
              </a:rPr>
              <a:t>Espiritualidad y Pilares de la Corresponsabilidad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050A26-1DF4-478A-B592-AF63EB29127C}"/>
              </a:ext>
            </a:extLst>
          </p:cNvPr>
          <p:cNvSpPr/>
          <p:nvPr/>
        </p:nvSpPr>
        <p:spPr>
          <a:xfrm>
            <a:off x="976312" y="4870467"/>
            <a:ext cx="3625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82775" algn="l"/>
              </a:tabLst>
            </a:pPr>
            <a:r>
              <a:rPr lang="es-PR" sz="3200" b="1" i="1" dirty="0">
                <a:latin typeface="Lucida Sans" panose="020B0602030504020204" pitchFamily="34" charset="0"/>
              </a:rPr>
              <a:t>Griselle Hernández</a:t>
            </a:r>
          </a:p>
        </p:txBody>
      </p:sp>
    </p:spTree>
    <p:extLst>
      <p:ext uri="{BB962C8B-B14F-4D97-AF65-F5344CB8AC3E}">
        <p14:creationId xmlns:p14="http://schemas.microsoft.com/office/powerpoint/2010/main" val="333523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PR" sz="3600" b="1" i="1" dirty="0"/>
              <a:t>…pilares de la corresponsabilidad</a:t>
            </a:r>
          </a:p>
          <a:p>
            <a:pPr marL="0" indent="0">
              <a:buNone/>
            </a:pPr>
            <a:r>
              <a:rPr lang="es-ES" sz="4000" b="1" dirty="0"/>
              <a:t>…¡¡¡¡hay que crecer!!!!!</a:t>
            </a:r>
          </a:p>
          <a:p>
            <a:pPr lvl="1"/>
            <a:r>
              <a:rPr lang="es-ES" sz="3200" b="1" dirty="0"/>
              <a:t>Oración </a:t>
            </a:r>
          </a:p>
          <a:p>
            <a:pPr lvl="1"/>
            <a:r>
              <a:rPr lang="es-ES" sz="3200" b="1" dirty="0"/>
              <a:t>Formación</a:t>
            </a:r>
          </a:p>
          <a:p>
            <a:pPr lvl="1"/>
            <a:r>
              <a:rPr lang="es-ES" sz="3200" b="1" dirty="0"/>
              <a:t>Acogida</a:t>
            </a:r>
          </a:p>
          <a:p>
            <a:pPr lvl="1"/>
            <a:r>
              <a:rPr lang="es-ES" sz="3200" b="1" dirty="0"/>
              <a:t>Servicio</a:t>
            </a:r>
          </a:p>
        </p:txBody>
      </p:sp>
    </p:spTree>
    <p:extLst>
      <p:ext uri="{BB962C8B-B14F-4D97-AF65-F5344CB8AC3E}">
        <p14:creationId xmlns:p14="http://schemas.microsoft.com/office/powerpoint/2010/main" val="202422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ES" sz="3600" b="1" i="1" dirty="0"/>
              <a:t>Conclusión</a:t>
            </a:r>
          </a:p>
          <a:p>
            <a:r>
              <a:rPr lang="es-ES" sz="2800" b="1" dirty="0"/>
              <a:t>La corresponsabilidad es la espiritualidad del discípulo agradecido que reconoce que todo viene de Dios.</a:t>
            </a:r>
          </a:p>
          <a:p>
            <a:r>
              <a:rPr lang="es-ES" sz="2800" b="1" dirty="0"/>
              <a:t>Es la respuesta de ese discípulo corresponsable que tiene como misión el ayudar a anunciar la Buena Nueva, colaborando con Dios para la salvación de los demás.</a:t>
            </a:r>
          </a:p>
        </p:txBody>
      </p:sp>
    </p:spTree>
    <p:extLst>
      <p:ext uri="{BB962C8B-B14F-4D97-AF65-F5344CB8AC3E}">
        <p14:creationId xmlns:p14="http://schemas.microsoft.com/office/powerpoint/2010/main" val="140740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47805"/>
            <a:ext cx="8596312" cy="788894"/>
          </a:xfrm>
        </p:spPr>
        <p:txBody>
          <a:bodyPr>
            <a:normAutofit/>
          </a:bodyPr>
          <a:lstStyle/>
          <a:p>
            <a:r>
              <a:rPr lang="es-PR" dirty="0"/>
              <a:t>¡Camino al discipulado!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2176"/>
            <a:ext cx="9012233" cy="4840940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3600" b="1" i="1" dirty="0"/>
              <a:t>¡Muchas gracias, que Dios les bendiga!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12 de octubre de 2019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sz="2000" dirty="0"/>
              <a:t>Visita nuestra página web:</a:t>
            </a:r>
            <a:r>
              <a:rPr lang="es-ES" sz="2000" b="1" dirty="0"/>
              <a:t> www.CARCOpr.org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sz="2000" b="1" dirty="0"/>
              <a:t>Síguenos en:</a:t>
            </a:r>
          </a:p>
          <a:p>
            <a:pPr>
              <a:spcBef>
                <a:spcPts val="600"/>
              </a:spcBef>
            </a:pPr>
            <a:r>
              <a:rPr lang="es-ES" sz="2000" dirty="0"/>
              <a:t>Facebook:</a:t>
            </a:r>
            <a:r>
              <a:rPr lang="es-ES" sz="2000" b="1" dirty="0"/>
              <a:t> </a:t>
            </a:r>
            <a:r>
              <a:rPr lang="es-ES" sz="2000" b="1" dirty="0">
                <a:hlinkClick r:id="rId2"/>
              </a:rPr>
              <a:t>www.facebook.com/CARCOpr/</a:t>
            </a:r>
            <a:endParaRPr lang="es-ES" sz="2000" b="1" dirty="0"/>
          </a:p>
          <a:p>
            <a:pPr>
              <a:spcBef>
                <a:spcPts val="600"/>
              </a:spcBef>
            </a:pPr>
            <a:r>
              <a:rPr lang="es-ES" sz="2000" dirty="0"/>
              <a:t>Twitter:</a:t>
            </a:r>
            <a:r>
              <a:rPr lang="es-ES" sz="2000" b="1" dirty="0"/>
              <a:t> twitter.com/</a:t>
            </a:r>
            <a:r>
              <a:rPr lang="es-ES" sz="2000" b="1" dirty="0" err="1"/>
              <a:t>CARCOpr</a:t>
            </a:r>
            <a:endParaRPr lang="es-ES" sz="2000" b="1" dirty="0"/>
          </a:p>
          <a:p>
            <a:pPr>
              <a:spcBef>
                <a:spcPts val="600"/>
              </a:spcBef>
            </a:pPr>
            <a:r>
              <a:rPr lang="es-ES" sz="2000" dirty="0" err="1"/>
              <a:t>You</a:t>
            </a:r>
            <a:r>
              <a:rPr lang="es-ES" sz="2000" dirty="0"/>
              <a:t> </a:t>
            </a:r>
            <a:r>
              <a:rPr lang="es-ES" sz="2000" dirty="0" err="1"/>
              <a:t>Tube</a:t>
            </a:r>
            <a:r>
              <a:rPr lang="es-ES" sz="2000" dirty="0"/>
              <a:t>:</a:t>
            </a:r>
            <a:r>
              <a:rPr lang="es-ES" sz="2000" b="1" dirty="0"/>
              <a:t> Comité Arquidiocesano de Corresponsabilidad</a:t>
            </a:r>
          </a:p>
          <a:p>
            <a:pPr>
              <a:spcBef>
                <a:spcPts val="600"/>
              </a:spcBef>
            </a:pPr>
            <a:r>
              <a:rPr lang="es-ES" sz="2000" dirty="0"/>
              <a:t>Escucha nuestro programa radial:</a:t>
            </a:r>
            <a:r>
              <a:rPr lang="es-ES" sz="2000" b="1" dirty="0"/>
              <a:t> Cinco Panes y Dos Peces cada sábado a las 12:00 </a:t>
            </a:r>
            <a:r>
              <a:rPr lang="es-ES" sz="2000" b="1" dirty="0" err="1"/>
              <a:t>md</a:t>
            </a:r>
            <a:r>
              <a:rPr lang="es-ES" sz="2000" b="1" dirty="0"/>
              <a:t> por Radio Paz 810 AM</a:t>
            </a:r>
          </a:p>
          <a:p>
            <a:pPr>
              <a:spcBef>
                <a:spcPts val="600"/>
              </a:spcBef>
            </a:pPr>
            <a:r>
              <a:rPr lang="es-ES" sz="2000" dirty="0"/>
              <a:t>Escribe a:</a:t>
            </a:r>
            <a:r>
              <a:rPr lang="es-ES" sz="2000" b="1" dirty="0"/>
              <a:t> corresponsabilidad.arqsj@gmail.com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CC96F-919D-4079-905C-6E54CDEB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58" y="5434073"/>
            <a:ext cx="383471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/>
          <a:lstStyle/>
          <a:p>
            <a:pPr marL="0" indent="0">
              <a:buNone/>
            </a:pPr>
            <a:r>
              <a:rPr lang="es-PR" sz="3600" b="1" i="1" dirty="0"/>
              <a:t>Objetivos</a:t>
            </a:r>
            <a:endParaRPr lang="es-PR" sz="2000" b="1" i="1" dirty="0"/>
          </a:p>
          <a:p>
            <a:r>
              <a:rPr lang="es-ES" sz="2800" dirty="0"/>
              <a:t>Finalizada ésta presentación los participantes podrán: </a:t>
            </a:r>
          </a:p>
          <a:p>
            <a:pPr lvl="1"/>
            <a:r>
              <a:rPr lang="es-ES" sz="2400" dirty="0"/>
              <a:t>Definir y comprender la espiritualidad de la corresponsabilidad</a:t>
            </a:r>
          </a:p>
          <a:p>
            <a:pPr lvl="1"/>
            <a:r>
              <a:rPr lang="es-ES" sz="2400" dirty="0"/>
              <a:t>Conocer la base bíblica en la que se fundamenta la espiritualidad</a:t>
            </a:r>
          </a:p>
          <a:p>
            <a:pPr lvl="1"/>
            <a:r>
              <a:rPr lang="es-ES" sz="2400" dirty="0"/>
              <a:t>Nombrar y conocer los pilares necesarios que guían la corresponsabilidad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58839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4000" b="1" i="1" dirty="0"/>
              <a:t>¿Qué es para ti corresponsabilidad?</a:t>
            </a:r>
          </a:p>
        </p:txBody>
      </p:sp>
    </p:spTree>
    <p:extLst>
      <p:ext uri="{BB962C8B-B14F-4D97-AF65-F5344CB8AC3E}">
        <p14:creationId xmlns:p14="http://schemas.microsoft.com/office/powerpoint/2010/main" val="38449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/>
          <a:lstStyle/>
          <a:p>
            <a:pPr marL="0" indent="0">
              <a:buNone/>
            </a:pPr>
            <a:r>
              <a:rPr lang="es-PR" sz="3600" b="1" i="1" dirty="0"/>
              <a:t>Corresponsabilidad es…..</a:t>
            </a:r>
          </a:p>
          <a:p>
            <a:r>
              <a:rPr lang="es-ES" sz="2800" dirty="0"/>
              <a:t>…un estilo de vida, una actitud, mandato bíblico.</a:t>
            </a:r>
          </a:p>
          <a:p>
            <a:r>
              <a:rPr lang="es-ES" sz="2800" dirty="0"/>
              <a:t>…la respuesta del discípulo agradecido.</a:t>
            </a:r>
          </a:p>
          <a:p>
            <a:r>
              <a:rPr lang="es-ES" sz="2800" dirty="0"/>
              <a:t>…amar a Dios con los mismos dones que el nos regala.</a:t>
            </a:r>
          </a:p>
          <a:p>
            <a:r>
              <a:rPr lang="es-ES" sz="2800" dirty="0"/>
              <a:t>…un proceso de conversión continuo y decisión consciente.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3043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s-PR" sz="3600" b="1" i="1" dirty="0"/>
              <a:t>Corresponsabilidad es…</a:t>
            </a:r>
          </a:p>
          <a:p>
            <a:r>
              <a:rPr lang="es-ES" sz="2800" dirty="0"/>
              <a:t>La meta es </a:t>
            </a:r>
            <a:r>
              <a:rPr lang="es-ES" sz="2800" b="1" dirty="0"/>
              <a:t>ser presencia viva</a:t>
            </a:r>
            <a:r>
              <a:rPr lang="es-ES" sz="2800" dirty="0"/>
              <a:t> de un Dios que es Amor.</a:t>
            </a:r>
          </a:p>
          <a:p>
            <a:r>
              <a:rPr lang="es-ES" sz="2800" dirty="0"/>
              <a:t>La </a:t>
            </a:r>
            <a:r>
              <a:rPr lang="es-ES" sz="2800" dirty="0">
                <a:latin typeface="Trebuchet MS" panose="020B0603020202020204" pitchFamily="34" charset="0"/>
              </a:rPr>
              <a:t>«</a:t>
            </a:r>
            <a:r>
              <a:rPr lang="es-ES" sz="2800" dirty="0"/>
              <a:t>pobreza</a:t>
            </a:r>
            <a:r>
              <a:rPr lang="es-ES" sz="2800" dirty="0">
                <a:latin typeface="Trebuchet MS" panose="020B0603020202020204" pitchFamily="34" charset="0"/>
              </a:rPr>
              <a:t>»</a:t>
            </a:r>
            <a:r>
              <a:rPr lang="es-ES" sz="2800" dirty="0"/>
              <a:t> del ser humano sólo se remedia con amor, un </a:t>
            </a:r>
            <a:r>
              <a:rPr lang="es-ES" sz="2800" u="sng" dirty="0"/>
              <a:t>amor</a:t>
            </a:r>
            <a:r>
              <a:rPr lang="es-ES" sz="2800" dirty="0"/>
              <a:t> que se hace </a:t>
            </a:r>
            <a:r>
              <a:rPr lang="es-ES" sz="2800" u="sng" dirty="0"/>
              <a:t>operativo</a:t>
            </a:r>
            <a:r>
              <a:rPr lang="es-ES" sz="2800" dirty="0"/>
              <a:t> </a:t>
            </a:r>
            <a:r>
              <a:rPr lang="es-ES" sz="2800" b="1" dirty="0"/>
              <a:t>con lo que somos y tenemos</a:t>
            </a:r>
            <a:r>
              <a:rPr lang="es-ES" sz="2800" dirty="0"/>
              <a:t>, incluidos los bienes materiales.</a:t>
            </a:r>
          </a:p>
          <a:p>
            <a:r>
              <a:rPr lang="es-ES" sz="2800" dirty="0"/>
              <a:t>No se trata de acciones, por buenas que sean: dar dinero, comprar comida, etc., sino de asumir el </a:t>
            </a:r>
            <a:r>
              <a:rPr lang="es-ES" sz="2800" b="1" dirty="0"/>
              <a:t>estilo de vida</a:t>
            </a:r>
            <a:r>
              <a:rPr lang="es-ES" sz="2800" dirty="0"/>
              <a:t> de Jesús.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3526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b="1" i="1" dirty="0"/>
              <a:t>Qu</a:t>
            </a:r>
            <a:r>
              <a:rPr lang="en-US" sz="3600" b="1" i="1" dirty="0"/>
              <a:t>é</a:t>
            </a:r>
            <a:r>
              <a:rPr lang="es-ES" sz="3600" b="1" i="1" dirty="0"/>
              <a:t> nos dice la palabra…</a:t>
            </a:r>
          </a:p>
          <a:p>
            <a:r>
              <a:rPr lang="es-ES" sz="2800" b="1" dirty="0"/>
              <a:t>1 Samuel 1, 24-28  </a:t>
            </a:r>
          </a:p>
          <a:p>
            <a:r>
              <a:rPr lang="es-ES" sz="2800" b="1" dirty="0"/>
              <a:t>Salmos 28, 35, 36 (entre otros) </a:t>
            </a:r>
          </a:p>
          <a:p>
            <a:r>
              <a:rPr lang="es-ES" sz="2800" b="1" dirty="0"/>
              <a:t>Lucas 4, 38-44 (curación de la suegra de Pedro)</a:t>
            </a:r>
          </a:p>
          <a:p>
            <a:r>
              <a:rPr lang="es-ES" sz="2800" b="1" dirty="0"/>
              <a:t>Lucas 17, 7-10 </a:t>
            </a:r>
          </a:p>
          <a:p>
            <a:r>
              <a:rPr lang="es-ES" sz="2800" b="1" dirty="0"/>
              <a:t>Efesios 5, 20 </a:t>
            </a:r>
          </a:p>
        </p:txBody>
      </p:sp>
    </p:spTree>
    <p:extLst>
      <p:ext uri="{BB962C8B-B14F-4D97-AF65-F5344CB8AC3E}">
        <p14:creationId xmlns:p14="http://schemas.microsoft.com/office/powerpoint/2010/main" val="189489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b="1" i="1" dirty="0"/>
              <a:t>Dios nos lo da todo…</a:t>
            </a:r>
          </a:p>
          <a:p>
            <a:r>
              <a:rPr lang="es-ES" sz="2800" b="1" dirty="0"/>
              <a:t>Génesis 2, 19-20</a:t>
            </a:r>
          </a:p>
          <a:p>
            <a:pPr marL="0" indent="0">
              <a:buNone/>
            </a:pPr>
            <a:r>
              <a:rPr lang="es-ES" sz="2800" b="1" dirty="0"/>
              <a:t> </a:t>
            </a:r>
          </a:p>
          <a:p>
            <a:pPr marL="0" indent="0">
              <a:buNone/>
            </a:pPr>
            <a:r>
              <a:rPr lang="es-ES" sz="3600" b="1" i="1" dirty="0"/>
              <a:t>Parábola de los talentos…</a:t>
            </a:r>
          </a:p>
          <a:p>
            <a:r>
              <a:rPr lang="es-ES" sz="2800" b="1" dirty="0"/>
              <a:t>Mateo 25, 14-30</a:t>
            </a:r>
          </a:p>
          <a:p>
            <a:r>
              <a:rPr lang="es-ES" sz="2800" b="1" dirty="0"/>
              <a:t>Lucas 19, 11-26</a:t>
            </a:r>
          </a:p>
        </p:txBody>
      </p:sp>
    </p:spTree>
    <p:extLst>
      <p:ext uri="{BB962C8B-B14F-4D97-AF65-F5344CB8AC3E}">
        <p14:creationId xmlns:p14="http://schemas.microsoft.com/office/powerpoint/2010/main" val="352811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/>
              <a:t>Espiritualidad y los Pilares de la Corresponsabilidad</a:t>
            </a:r>
          </a:p>
        </p:txBody>
      </p:sp>
      <p:pic>
        <p:nvPicPr>
          <p:cNvPr id="6" name="Picture 5" descr="A person wearing a hat&#10;&#10;Description automatically generated">
            <a:extLst>
              <a:ext uri="{FF2B5EF4-FFF2-40B4-BE49-F238E27FC236}">
                <a16:creationId xmlns:a16="http://schemas.microsoft.com/office/drawing/2014/main" id="{14119227-7310-4122-89C2-480C327B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70" y="934221"/>
            <a:ext cx="3655906" cy="3317736"/>
          </a:xfrm>
          <a:prstGeom prst="rect">
            <a:avLst/>
          </a:prstGeom>
        </p:spPr>
      </p:pic>
      <p:pic>
        <p:nvPicPr>
          <p:cNvPr id="7" name="Picture 6" descr="A picture containing person, man, holding, table&#10;&#10;Description automatically generated">
            <a:extLst>
              <a:ext uri="{FF2B5EF4-FFF2-40B4-BE49-F238E27FC236}">
                <a16:creationId xmlns:a16="http://schemas.microsoft.com/office/drawing/2014/main" id="{28FCCEBE-D386-4750-8D54-8C73A8E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84" y="1696477"/>
            <a:ext cx="4029717" cy="17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8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Espiritualidad y los Pilares de la Corresponsabilidad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9232"/>
            <a:ext cx="9229991" cy="132079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s-ES" sz="3900" b="1" i="1" dirty="0"/>
              <a:t>y… ¿cómo le correspondes?</a:t>
            </a:r>
          </a:p>
          <a:p>
            <a:pPr marL="0" indent="0">
              <a:buNone/>
            </a:pPr>
            <a:r>
              <a:rPr lang="es-ES" sz="4300" b="1" dirty="0"/>
              <a:t>Elementos de la Corresponsabilidad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8AE291-5F18-4040-AA9E-436D5ED30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102774"/>
              </p:ext>
            </p:extLst>
          </p:nvPr>
        </p:nvGraphicFramePr>
        <p:xfrm>
          <a:off x="526237" y="3386857"/>
          <a:ext cx="10988430" cy="286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erlin Sans FB Demi" panose="020E0802020502020306" pitchFamily="34" charset="0"/>
                        </a:rPr>
                        <a:t>LAS TRES T’S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erlin Sans FB Demi" panose="020E0802020502020306" pitchFamily="34" charset="0"/>
                        </a:rPr>
                        <a:t>LAS TRES  G’S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erlin Sans FB" panose="020E0602020502020306" pitchFamily="34" charset="0"/>
                        </a:rPr>
                        <a:t>TALENTO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erlin Sans FB" panose="020E0602020502020306" pitchFamily="34" charset="0"/>
                        </a:rPr>
                        <a:t>GRATUIDAD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2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erlin Sans FB" panose="020E0602020502020306" pitchFamily="34" charset="0"/>
                        </a:rPr>
                        <a:t>TIEMPO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erlin Sans FB" panose="020E0602020502020306" pitchFamily="34" charset="0"/>
                        </a:rPr>
                        <a:t>GRATITUD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erlin Sans FB" panose="020E0602020502020306" pitchFamily="34" charset="0"/>
                        </a:rPr>
                        <a:t>TESORO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erlin Sans FB" panose="020E0602020502020306" pitchFamily="34" charset="0"/>
                        </a:rPr>
                        <a:t>GENEROSIDAD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2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505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Berlin Sans FB</vt:lpstr>
      <vt:lpstr>Berlin Sans FB Demi</vt:lpstr>
      <vt:lpstr>Bradley Hand ITC</vt:lpstr>
      <vt:lpstr>Calibri</vt:lpstr>
      <vt:lpstr>Lucida Sans</vt:lpstr>
      <vt:lpstr>Trebuchet MS</vt:lpstr>
      <vt:lpstr>Wingdings 3</vt:lpstr>
      <vt:lpstr>Facet</vt:lpstr>
      <vt:lpstr>PowerPoint Presentation</vt:lpstr>
      <vt:lpstr>Espiritualidad y los Pilares de la Corresponsabilidad</vt:lpstr>
      <vt:lpstr>Espiritualidad y los Pilares de la Corresponsabilidad</vt:lpstr>
      <vt:lpstr>Espiritualidad y los Pilares de la Corresponsabilidad</vt:lpstr>
      <vt:lpstr>Espiritualidad y los Pilares de la Corresponsabilidad</vt:lpstr>
      <vt:lpstr>Espiritualidad y los Pilares de la Corresponsabilidad</vt:lpstr>
      <vt:lpstr>Espiritualidad y los Pilares de la Corresponsabilidad</vt:lpstr>
      <vt:lpstr>Espiritualidad y los Pilares de la Corresponsabilidad</vt:lpstr>
      <vt:lpstr>Espiritualidad y los Pilares de la Corresponsabilidad</vt:lpstr>
      <vt:lpstr>Espiritualidad y los Pilares de la Corresponsabilidad</vt:lpstr>
      <vt:lpstr>Espiritualidad y los Pilares de la Corresponsabilidad</vt:lpstr>
      <vt:lpstr>¡Camino al discipulado!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y Elba Pico</dc:creator>
  <cp:lastModifiedBy>Luis y Elba Pico</cp:lastModifiedBy>
  <cp:revision>7</cp:revision>
  <dcterms:created xsi:type="dcterms:W3CDTF">2019-09-30T18:16:31Z</dcterms:created>
  <dcterms:modified xsi:type="dcterms:W3CDTF">2019-10-03T22:18:15Z</dcterms:modified>
</cp:coreProperties>
</file>